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74" r:id="rId3"/>
    <p:sldId id="310" r:id="rId4"/>
    <p:sldId id="325" r:id="rId5"/>
    <p:sldId id="350" r:id="rId6"/>
    <p:sldId id="376" r:id="rId7"/>
    <p:sldId id="351" r:id="rId8"/>
    <p:sldId id="379" r:id="rId9"/>
    <p:sldId id="380" r:id="rId10"/>
    <p:sldId id="381" r:id="rId11"/>
    <p:sldId id="382" r:id="rId12"/>
    <p:sldId id="383" r:id="rId13"/>
    <p:sldId id="384" r:id="rId14"/>
    <p:sldId id="385" r:id="rId15"/>
    <p:sldId id="386" r:id="rId16"/>
    <p:sldId id="387" r:id="rId17"/>
    <p:sldId id="256" r:id="rId18"/>
    <p:sldId id="257" r:id="rId19"/>
    <p:sldId id="258" r:id="rId20"/>
    <p:sldId id="259" r:id="rId21"/>
    <p:sldId id="264" r:id="rId22"/>
    <p:sldId id="265" r:id="rId23"/>
    <p:sldId id="267" r:id="rId24"/>
    <p:sldId id="266" r:id="rId25"/>
    <p:sldId id="260" r:id="rId26"/>
    <p:sldId id="263" r:id="rId27"/>
    <p:sldId id="262" r:id="rId28"/>
    <p:sldId id="261" r:id="rId29"/>
    <p:sldId id="271" r:id="rId30"/>
    <p:sldId id="268" r:id="rId31"/>
    <p:sldId id="269" r:id="rId32"/>
    <p:sldId id="270" r:id="rId33"/>
    <p:sldId id="272" r:id="rId34"/>
    <p:sldId id="377" r:id="rId35"/>
    <p:sldId id="34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D19A45-50B2-4E67-8E87-B088E6A5DBBD}" v="29" dt="2023-08-29T10:46:18.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1" d="100"/>
          <a:sy n="81" d="100"/>
        </p:scale>
        <p:origin x="-30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D126EA-42D8-50F4-1E58-BF6866AFE4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1B1FD356-2F38-E1FA-50DA-E691EF157F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32711039-02EC-D232-9A90-EBBA62252C00}"/>
              </a:ext>
            </a:extLst>
          </p:cNvPr>
          <p:cNvSpPr>
            <a:spLocks noGrp="1"/>
          </p:cNvSpPr>
          <p:nvPr>
            <p:ph type="dt" sz="half" idx="10"/>
          </p:nvPr>
        </p:nvSpPr>
        <p:spPr/>
        <p:txBody>
          <a:bodyPr/>
          <a:lstStyle/>
          <a:p>
            <a:fld id="{F05943D7-586F-444D-9EA5-8E787B06ACD6}" type="datetimeFigureOut">
              <a:rPr lang="en-IN" smtClean="0"/>
              <a:t>30-08-2023</a:t>
            </a:fld>
            <a:endParaRPr lang="en-IN"/>
          </a:p>
        </p:txBody>
      </p:sp>
      <p:sp>
        <p:nvSpPr>
          <p:cNvPr id="5" name="Footer Placeholder 4">
            <a:extLst>
              <a:ext uri="{FF2B5EF4-FFF2-40B4-BE49-F238E27FC236}">
                <a16:creationId xmlns="" xmlns:a16="http://schemas.microsoft.com/office/drawing/2014/main" id="{A7340A89-D0BD-7792-F264-E16E270A14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807B17E-165D-5936-95CC-B9001059F212}"/>
              </a:ext>
            </a:extLst>
          </p:cNvPr>
          <p:cNvSpPr>
            <a:spLocks noGrp="1"/>
          </p:cNvSpPr>
          <p:nvPr>
            <p:ph type="sldNum" sz="quarter" idx="12"/>
          </p:nvPr>
        </p:nvSpPr>
        <p:spPr/>
        <p:txBody>
          <a:bodyPr/>
          <a:lstStyle/>
          <a:p>
            <a:fld id="{C057798B-86A2-42CE-8B0F-5BE27CC8E04F}" type="slidenum">
              <a:rPr lang="en-IN" smtClean="0"/>
              <a:t>‹#›</a:t>
            </a:fld>
            <a:endParaRPr lang="en-IN"/>
          </a:p>
        </p:txBody>
      </p:sp>
    </p:spTree>
    <p:extLst>
      <p:ext uri="{BB962C8B-B14F-4D97-AF65-F5344CB8AC3E}">
        <p14:creationId xmlns:p14="http://schemas.microsoft.com/office/powerpoint/2010/main" val="2058353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8E7D0A-34BA-11F7-34E6-6F8A3DC1B41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D3500833-BBB2-C85F-B641-5DEDF17E0E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67D76E76-A700-59BD-8A72-28C43A5388DD}"/>
              </a:ext>
            </a:extLst>
          </p:cNvPr>
          <p:cNvSpPr>
            <a:spLocks noGrp="1"/>
          </p:cNvSpPr>
          <p:nvPr>
            <p:ph type="dt" sz="half" idx="10"/>
          </p:nvPr>
        </p:nvSpPr>
        <p:spPr/>
        <p:txBody>
          <a:bodyPr/>
          <a:lstStyle/>
          <a:p>
            <a:fld id="{F05943D7-586F-444D-9EA5-8E787B06ACD6}" type="datetimeFigureOut">
              <a:rPr lang="en-IN" smtClean="0"/>
              <a:t>30-08-2023</a:t>
            </a:fld>
            <a:endParaRPr lang="en-IN"/>
          </a:p>
        </p:txBody>
      </p:sp>
      <p:sp>
        <p:nvSpPr>
          <p:cNvPr id="5" name="Footer Placeholder 4">
            <a:extLst>
              <a:ext uri="{FF2B5EF4-FFF2-40B4-BE49-F238E27FC236}">
                <a16:creationId xmlns="" xmlns:a16="http://schemas.microsoft.com/office/drawing/2014/main" id="{59A63B33-0C2B-67FB-8070-E0E3B2384B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505A1A1-1AA4-2813-478C-6DFC44344A6F}"/>
              </a:ext>
            </a:extLst>
          </p:cNvPr>
          <p:cNvSpPr>
            <a:spLocks noGrp="1"/>
          </p:cNvSpPr>
          <p:nvPr>
            <p:ph type="sldNum" sz="quarter" idx="12"/>
          </p:nvPr>
        </p:nvSpPr>
        <p:spPr/>
        <p:txBody>
          <a:bodyPr/>
          <a:lstStyle/>
          <a:p>
            <a:fld id="{C057798B-86A2-42CE-8B0F-5BE27CC8E04F}" type="slidenum">
              <a:rPr lang="en-IN" smtClean="0"/>
              <a:t>‹#›</a:t>
            </a:fld>
            <a:endParaRPr lang="en-IN"/>
          </a:p>
        </p:txBody>
      </p:sp>
    </p:spTree>
    <p:extLst>
      <p:ext uri="{BB962C8B-B14F-4D97-AF65-F5344CB8AC3E}">
        <p14:creationId xmlns:p14="http://schemas.microsoft.com/office/powerpoint/2010/main" val="3948877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305E23D-C869-3582-2E94-C70FE11223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7850F20-624E-6E5B-B779-868629595F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2399CE5-5876-629A-3A77-D082F04ACB5E}"/>
              </a:ext>
            </a:extLst>
          </p:cNvPr>
          <p:cNvSpPr>
            <a:spLocks noGrp="1"/>
          </p:cNvSpPr>
          <p:nvPr>
            <p:ph type="dt" sz="half" idx="10"/>
          </p:nvPr>
        </p:nvSpPr>
        <p:spPr/>
        <p:txBody>
          <a:bodyPr/>
          <a:lstStyle/>
          <a:p>
            <a:fld id="{F05943D7-586F-444D-9EA5-8E787B06ACD6}" type="datetimeFigureOut">
              <a:rPr lang="en-IN" smtClean="0"/>
              <a:t>30-08-2023</a:t>
            </a:fld>
            <a:endParaRPr lang="en-IN"/>
          </a:p>
        </p:txBody>
      </p:sp>
      <p:sp>
        <p:nvSpPr>
          <p:cNvPr id="5" name="Footer Placeholder 4">
            <a:extLst>
              <a:ext uri="{FF2B5EF4-FFF2-40B4-BE49-F238E27FC236}">
                <a16:creationId xmlns="" xmlns:a16="http://schemas.microsoft.com/office/drawing/2014/main" id="{FCF9CE63-9872-93B0-E56E-B5069645A4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DC11F36-23CC-FE49-149B-05C29D67916C}"/>
              </a:ext>
            </a:extLst>
          </p:cNvPr>
          <p:cNvSpPr>
            <a:spLocks noGrp="1"/>
          </p:cNvSpPr>
          <p:nvPr>
            <p:ph type="sldNum" sz="quarter" idx="12"/>
          </p:nvPr>
        </p:nvSpPr>
        <p:spPr/>
        <p:txBody>
          <a:bodyPr/>
          <a:lstStyle/>
          <a:p>
            <a:fld id="{C057798B-86A2-42CE-8B0F-5BE27CC8E04F}" type="slidenum">
              <a:rPr lang="en-IN" smtClean="0"/>
              <a:t>‹#›</a:t>
            </a:fld>
            <a:endParaRPr lang="en-IN"/>
          </a:p>
        </p:txBody>
      </p:sp>
    </p:spTree>
    <p:extLst>
      <p:ext uri="{BB962C8B-B14F-4D97-AF65-F5344CB8AC3E}">
        <p14:creationId xmlns:p14="http://schemas.microsoft.com/office/powerpoint/2010/main" val="426384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75DD83-1341-EBA3-96C0-D9A08510CE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386E593-0C56-29CB-0C5E-77F8FC7B2F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D65E73C-F4C3-28A9-0E0D-E4D012BBFD50}"/>
              </a:ext>
            </a:extLst>
          </p:cNvPr>
          <p:cNvSpPr>
            <a:spLocks noGrp="1"/>
          </p:cNvSpPr>
          <p:nvPr>
            <p:ph type="dt" sz="half" idx="10"/>
          </p:nvPr>
        </p:nvSpPr>
        <p:spPr/>
        <p:txBody>
          <a:bodyPr/>
          <a:lstStyle/>
          <a:p>
            <a:fld id="{F05943D7-586F-444D-9EA5-8E787B06ACD6}" type="datetimeFigureOut">
              <a:rPr lang="en-IN" smtClean="0"/>
              <a:t>30-08-2023</a:t>
            </a:fld>
            <a:endParaRPr lang="en-IN"/>
          </a:p>
        </p:txBody>
      </p:sp>
      <p:sp>
        <p:nvSpPr>
          <p:cNvPr id="5" name="Footer Placeholder 4">
            <a:extLst>
              <a:ext uri="{FF2B5EF4-FFF2-40B4-BE49-F238E27FC236}">
                <a16:creationId xmlns="" xmlns:a16="http://schemas.microsoft.com/office/drawing/2014/main" id="{F9BFE765-9692-162F-D152-66E46C183C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572B429D-0002-FA83-FCA7-309CBEDB0091}"/>
              </a:ext>
            </a:extLst>
          </p:cNvPr>
          <p:cNvSpPr>
            <a:spLocks noGrp="1"/>
          </p:cNvSpPr>
          <p:nvPr>
            <p:ph type="sldNum" sz="quarter" idx="12"/>
          </p:nvPr>
        </p:nvSpPr>
        <p:spPr/>
        <p:txBody>
          <a:bodyPr/>
          <a:lstStyle/>
          <a:p>
            <a:fld id="{C057798B-86A2-42CE-8B0F-5BE27CC8E04F}" type="slidenum">
              <a:rPr lang="en-IN" smtClean="0"/>
              <a:t>‹#›</a:t>
            </a:fld>
            <a:endParaRPr lang="en-IN"/>
          </a:p>
        </p:txBody>
      </p:sp>
    </p:spTree>
    <p:extLst>
      <p:ext uri="{BB962C8B-B14F-4D97-AF65-F5344CB8AC3E}">
        <p14:creationId xmlns:p14="http://schemas.microsoft.com/office/powerpoint/2010/main" val="2040197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9E55E0-7F69-6B5D-16D1-23D419C18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D20B005A-0C42-E00C-A07C-F8F2AF07B4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ADC2CFE-EA54-7F2E-809C-241450A2B725}"/>
              </a:ext>
            </a:extLst>
          </p:cNvPr>
          <p:cNvSpPr>
            <a:spLocks noGrp="1"/>
          </p:cNvSpPr>
          <p:nvPr>
            <p:ph type="dt" sz="half" idx="10"/>
          </p:nvPr>
        </p:nvSpPr>
        <p:spPr/>
        <p:txBody>
          <a:bodyPr/>
          <a:lstStyle/>
          <a:p>
            <a:fld id="{F05943D7-586F-444D-9EA5-8E787B06ACD6}" type="datetimeFigureOut">
              <a:rPr lang="en-IN" smtClean="0"/>
              <a:t>30-08-2023</a:t>
            </a:fld>
            <a:endParaRPr lang="en-IN"/>
          </a:p>
        </p:txBody>
      </p:sp>
      <p:sp>
        <p:nvSpPr>
          <p:cNvPr id="5" name="Footer Placeholder 4">
            <a:extLst>
              <a:ext uri="{FF2B5EF4-FFF2-40B4-BE49-F238E27FC236}">
                <a16:creationId xmlns="" xmlns:a16="http://schemas.microsoft.com/office/drawing/2014/main" id="{C24E6935-CF8A-8EF4-1B19-D5041EC832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B065C33-D909-24FE-7706-94AB2073A819}"/>
              </a:ext>
            </a:extLst>
          </p:cNvPr>
          <p:cNvSpPr>
            <a:spLocks noGrp="1"/>
          </p:cNvSpPr>
          <p:nvPr>
            <p:ph type="sldNum" sz="quarter" idx="12"/>
          </p:nvPr>
        </p:nvSpPr>
        <p:spPr/>
        <p:txBody>
          <a:bodyPr/>
          <a:lstStyle/>
          <a:p>
            <a:fld id="{C057798B-86A2-42CE-8B0F-5BE27CC8E04F}" type="slidenum">
              <a:rPr lang="en-IN" smtClean="0"/>
              <a:t>‹#›</a:t>
            </a:fld>
            <a:endParaRPr lang="en-IN"/>
          </a:p>
        </p:txBody>
      </p:sp>
    </p:spTree>
    <p:extLst>
      <p:ext uri="{BB962C8B-B14F-4D97-AF65-F5344CB8AC3E}">
        <p14:creationId xmlns:p14="http://schemas.microsoft.com/office/powerpoint/2010/main" val="3206290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EDC25E-668B-0AD0-284E-1E9ED2BD82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682045F-2B7A-EE34-B76B-E03DEA6CD1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199F8C82-82D0-7F41-2872-ED64F45086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E6C7C05B-63D5-3E26-4BD0-842D91DEA691}"/>
              </a:ext>
            </a:extLst>
          </p:cNvPr>
          <p:cNvSpPr>
            <a:spLocks noGrp="1"/>
          </p:cNvSpPr>
          <p:nvPr>
            <p:ph type="dt" sz="half" idx="10"/>
          </p:nvPr>
        </p:nvSpPr>
        <p:spPr/>
        <p:txBody>
          <a:bodyPr/>
          <a:lstStyle/>
          <a:p>
            <a:fld id="{F05943D7-586F-444D-9EA5-8E787B06ACD6}" type="datetimeFigureOut">
              <a:rPr lang="en-IN" smtClean="0"/>
              <a:t>30-08-2023</a:t>
            </a:fld>
            <a:endParaRPr lang="en-IN"/>
          </a:p>
        </p:txBody>
      </p:sp>
      <p:sp>
        <p:nvSpPr>
          <p:cNvPr id="6" name="Footer Placeholder 5">
            <a:extLst>
              <a:ext uri="{FF2B5EF4-FFF2-40B4-BE49-F238E27FC236}">
                <a16:creationId xmlns="" xmlns:a16="http://schemas.microsoft.com/office/drawing/2014/main" id="{F7429FF3-98E1-40F7-942D-DF54211277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78A6A3F-E03B-B8BB-39EA-8C51F3ABE587}"/>
              </a:ext>
            </a:extLst>
          </p:cNvPr>
          <p:cNvSpPr>
            <a:spLocks noGrp="1"/>
          </p:cNvSpPr>
          <p:nvPr>
            <p:ph type="sldNum" sz="quarter" idx="12"/>
          </p:nvPr>
        </p:nvSpPr>
        <p:spPr/>
        <p:txBody>
          <a:bodyPr/>
          <a:lstStyle/>
          <a:p>
            <a:fld id="{C057798B-86A2-42CE-8B0F-5BE27CC8E04F}" type="slidenum">
              <a:rPr lang="en-IN" smtClean="0"/>
              <a:t>‹#›</a:t>
            </a:fld>
            <a:endParaRPr lang="en-IN"/>
          </a:p>
        </p:txBody>
      </p:sp>
    </p:spTree>
    <p:extLst>
      <p:ext uri="{BB962C8B-B14F-4D97-AF65-F5344CB8AC3E}">
        <p14:creationId xmlns:p14="http://schemas.microsoft.com/office/powerpoint/2010/main" val="262499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7D6534-FE48-40DA-1E12-12C20E1010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FD7B5E7-E0EB-A860-C307-B6990A7FD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1B92F1BF-57A5-DF68-1257-76A35619A1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AF96F6F8-54CE-B274-F6AF-1BC4528CD1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203BFB4-AB2B-B88E-6E81-30908C723D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E09FA983-FABA-0308-9A59-CF979F28922E}"/>
              </a:ext>
            </a:extLst>
          </p:cNvPr>
          <p:cNvSpPr>
            <a:spLocks noGrp="1"/>
          </p:cNvSpPr>
          <p:nvPr>
            <p:ph type="dt" sz="half" idx="10"/>
          </p:nvPr>
        </p:nvSpPr>
        <p:spPr/>
        <p:txBody>
          <a:bodyPr/>
          <a:lstStyle/>
          <a:p>
            <a:fld id="{F05943D7-586F-444D-9EA5-8E787B06ACD6}" type="datetimeFigureOut">
              <a:rPr lang="en-IN" smtClean="0"/>
              <a:t>30-08-2023</a:t>
            </a:fld>
            <a:endParaRPr lang="en-IN"/>
          </a:p>
        </p:txBody>
      </p:sp>
      <p:sp>
        <p:nvSpPr>
          <p:cNvPr id="8" name="Footer Placeholder 7">
            <a:extLst>
              <a:ext uri="{FF2B5EF4-FFF2-40B4-BE49-F238E27FC236}">
                <a16:creationId xmlns="" xmlns:a16="http://schemas.microsoft.com/office/drawing/2014/main" id="{B88C84D3-8C40-C96A-D59B-C6F3322C25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DDE511FA-60B7-C7EF-8DA9-DAFDB160379A}"/>
              </a:ext>
            </a:extLst>
          </p:cNvPr>
          <p:cNvSpPr>
            <a:spLocks noGrp="1"/>
          </p:cNvSpPr>
          <p:nvPr>
            <p:ph type="sldNum" sz="quarter" idx="12"/>
          </p:nvPr>
        </p:nvSpPr>
        <p:spPr/>
        <p:txBody>
          <a:bodyPr/>
          <a:lstStyle/>
          <a:p>
            <a:fld id="{C057798B-86A2-42CE-8B0F-5BE27CC8E04F}" type="slidenum">
              <a:rPr lang="en-IN" smtClean="0"/>
              <a:t>‹#›</a:t>
            </a:fld>
            <a:endParaRPr lang="en-IN"/>
          </a:p>
        </p:txBody>
      </p:sp>
    </p:spTree>
    <p:extLst>
      <p:ext uri="{BB962C8B-B14F-4D97-AF65-F5344CB8AC3E}">
        <p14:creationId xmlns:p14="http://schemas.microsoft.com/office/powerpoint/2010/main" val="842065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53E962-0C7F-525A-A782-D48C4D6CFE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D0846A73-9572-372C-4485-720E647C7AB8}"/>
              </a:ext>
            </a:extLst>
          </p:cNvPr>
          <p:cNvSpPr>
            <a:spLocks noGrp="1"/>
          </p:cNvSpPr>
          <p:nvPr>
            <p:ph type="dt" sz="half" idx="10"/>
          </p:nvPr>
        </p:nvSpPr>
        <p:spPr/>
        <p:txBody>
          <a:bodyPr/>
          <a:lstStyle/>
          <a:p>
            <a:fld id="{F05943D7-586F-444D-9EA5-8E787B06ACD6}" type="datetimeFigureOut">
              <a:rPr lang="en-IN" smtClean="0"/>
              <a:t>30-08-2023</a:t>
            </a:fld>
            <a:endParaRPr lang="en-IN"/>
          </a:p>
        </p:txBody>
      </p:sp>
      <p:sp>
        <p:nvSpPr>
          <p:cNvPr id="4" name="Footer Placeholder 3">
            <a:extLst>
              <a:ext uri="{FF2B5EF4-FFF2-40B4-BE49-F238E27FC236}">
                <a16:creationId xmlns="" xmlns:a16="http://schemas.microsoft.com/office/drawing/2014/main" id="{D4C6B0AF-D76D-3C91-16DD-2139185470E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8F7630BD-067B-9F3E-A7A6-3F6BBE51CEE4}"/>
              </a:ext>
            </a:extLst>
          </p:cNvPr>
          <p:cNvSpPr>
            <a:spLocks noGrp="1"/>
          </p:cNvSpPr>
          <p:nvPr>
            <p:ph type="sldNum" sz="quarter" idx="12"/>
          </p:nvPr>
        </p:nvSpPr>
        <p:spPr/>
        <p:txBody>
          <a:bodyPr/>
          <a:lstStyle/>
          <a:p>
            <a:fld id="{C057798B-86A2-42CE-8B0F-5BE27CC8E04F}" type="slidenum">
              <a:rPr lang="en-IN" smtClean="0"/>
              <a:t>‹#›</a:t>
            </a:fld>
            <a:endParaRPr lang="en-IN"/>
          </a:p>
        </p:txBody>
      </p:sp>
    </p:spTree>
    <p:extLst>
      <p:ext uri="{BB962C8B-B14F-4D97-AF65-F5344CB8AC3E}">
        <p14:creationId xmlns:p14="http://schemas.microsoft.com/office/powerpoint/2010/main" val="371722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C50DFD2-32AD-20E7-E3EC-037FD16D6439}"/>
              </a:ext>
            </a:extLst>
          </p:cNvPr>
          <p:cNvSpPr>
            <a:spLocks noGrp="1"/>
          </p:cNvSpPr>
          <p:nvPr>
            <p:ph type="dt" sz="half" idx="10"/>
          </p:nvPr>
        </p:nvSpPr>
        <p:spPr/>
        <p:txBody>
          <a:bodyPr/>
          <a:lstStyle/>
          <a:p>
            <a:fld id="{F05943D7-586F-444D-9EA5-8E787B06ACD6}" type="datetimeFigureOut">
              <a:rPr lang="en-IN" smtClean="0"/>
              <a:t>30-08-2023</a:t>
            </a:fld>
            <a:endParaRPr lang="en-IN"/>
          </a:p>
        </p:txBody>
      </p:sp>
      <p:sp>
        <p:nvSpPr>
          <p:cNvPr id="3" name="Footer Placeholder 2">
            <a:extLst>
              <a:ext uri="{FF2B5EF4-FFF2-40B4-BE49-F238E27FC236}">
                <a16:creationId xmlns="" xmlns:a16="http://schemas.microsoft.com/office/drawing/2014/main" id="{9BA19601-0A51-40FC-201A-1DB291FD05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3578BD2C-6C73-35F7-6E4F-ACBEF9E6B5D5}"/>
              </a:ext>
            </a:extLst>
          </p:cNvPr>
          <p:cNvSpPr>
            <a:spLocks noGrp="1"/>
          </p:cNvSpPr>
          <p:nvPr>
            <p:ph type="sldNum" sz="quarter" idx="12"/>
          </p:nvPr>
        </p:nvSpPr>
        <p:spPr/>
        <p:txBody>
          <a:bodyPr/>
          <a:lstStyle/>
          <a:p>
            <a:fld id="{C057798B-86A2-42CE-8B0F-5BE27CC8E04F}" type="slidenum">
              <a:rPr lang="en-IN" smtClean="0"/>
              <a:t>‹#›</a:t>
            </a:fld>
            <a:endParaRPr lang="en-IN"/>
          </a:p>
        </p:txBody>
      </p:sp>
    </p:spTree>
    <p:extLst>
      <p:ext uri="{BB962C8B-B14F-4D97-AF65-F5344CB8AC3E}">
        <p14:creationId xmlns:p14="http://schemas.microsoft.com/office/powerpoint/2010/main" val="1559262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5AD8C8-4695-04AE-8195-B59088C307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F32F9FC-A920-DC02-C7EE-BEBF70CE7C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F9A27BEA-6337-B7FA-2E40-4ACF61EE44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1B33B38-E72E-EB5B-B3E4-F9E8A496C0A0}"/>
              </a:ext>
            </a:extLst>
          </p:cNvPr>
          <p:cNvSpPr>
            <a:spLocks noGrp="1"/>
          </p:cNvSpPr>
          <p:nvPr>
            <p:ph type="dt" sz="half" idx="10"/>
          </p:nvPr>
        </p:nvSpPr>
        <p:spPr/>
        <p:txBody>
          <a:bodyPr/>
          <a:lstStyle/>
          <a:p>
            <a:fld id="{F05943D7-586F-444D-9EA5-8E787B06ACD6}" type="datetimeFigureOut">
              <a:rPr lang="en-IN" smtClean="0"/>
              <a:t>30-08-2023</a:t>
            </a:fld>
            <a:endParaRPr lang="en-IN"/>
          </a:p>
        </p:txBody>
      </p:sp>
      <p:sp>
        <p:nvSpPr>
          <p:cNvPr id="6" name="Footer Placeholder 5">
            <a:extLst>
              <a:ext uri="{FF2B5EF4-FFF2-40B4-BE49-F238E27FC236}">
                <a16:creationId xmlns="" xmlns:a16="http://schemas.microsoft.com/office/drawing/2014/main" id="{91717037-28A4-B336-48F6-F1BF6D3FC0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9C3DBB2-91DA-0E6C-2FA0-EDABC6D2B498}"/>
              </a:ext>
            </a:extLst>
          </p:cNvPr>
          <p:cNvSpPr>
            <a:spLocks noGrp="1"/>
          </p:cNvSpPr>
          <p:nvPr>
            <p:ph type="sldNum" sz="quarter" idx="12"/>
          </p:nvPr>
        </p:nvSpPr>
        <p:spPr/>
        <p:txBody>
          <a:bodyPr/>
          <a:lstStyle/>
          <a:p>
            <a:fld id="{C057798B-86A2-42CE-8B0F-5BE27CC8E04F}" type="slidenum">
              <a:rPr lang="en-IN" smtClean="0"/>
              <a:t>‹#›</a:t>
            </a:fld>
            <a:endParaRPr lang="en-IN"/>
          </a:p>
        </p:txBody>
      </p:sp>
    </p:spTree>
    <p:extLst>
      <p:ext uri="{BB962C8B-B14F-4D97-AF65-F5344CB8AC3E}">
        <p14:creationId xmlns:p14="http://schemas.microsoft.com/office/powerpoint/2010/main" val="2677788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A94F1C-6162-09CA-D5EE-648C2CF9B0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A8A59BE7-E862-E67D-7856-26C8E50F14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B27DE5F5-80B0-A4EE-5F50-929892970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3BBB78E-4FA5-438D-E8E9-5A456B134820}"/>
              </a:ext>
            </a:extLst>
          </p:cNvPr>
          <p:cNvSpPr>
            <a:spLocks noGrp="1"/>
          </p:cNvSpPr>
          <p:nvPr>
            <p:ph type="dt" sz="half" idx="10"/>
          </p:nvPr>
        </p:nvSpPr>
        <p:spPr/>
        <p:txBody>
          <a:bodyPr/>
          <a:lstStyle/>
          <a:p>
            <a:fld id="{F05943D7-586F-444D-9EA5-8E787B06ACD6}" type="datetimeFigureOut">
              <a:rPr lang="en-IN" smtClean="0"/>
              <a:t>30-08-2023</a:t>
            </a:fld>
            <a:endParaRPr lang="en-IN"/>
          </a:p>
        </p:txBody>
      </p:sp>
      <p:sp>
        <p:nvSpPr>
          <p:cNvPr id="6" name="Footer Placeholder 5">
            <a:extLst>
              <a:ext uri="{FF2B5EF4-FFF2-40B4-BE49-F238E27FC236}">
                <a16:creationId xmlns="" xmlns:a16="http://schemas.microsoft.com/office/drawing/2014/main" id="{87DE6353-519A-6F48-A479-AC5726DCF3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ADDECFF-1606-5BEF-1409-38CF1FD68575}"/>
              </a:ext>
            </a:extLst>
          </p:cNvPr>
          <p:cNvSpPr>
            <a:spLocks noGrp="1"/>
          </p:cNvSpPr>
          <p:nvPr>
            <p:ph type="sldNum" sz="quarter" idx="12"/>
          </p:nvPr>
        </p:nvSpPr>
        <p:spPr/>
        <p:txBody>
          <a:bodyPr/>
          <a:lstStyle/>
          <a:p>
            <a:fld id="{C057798B-86A2-42CE-8B0F-5BE27CC8E04F}" type="slidenum">
              <a:rPr lang="en-IN" smtClean="0"/>
              <a:t>‹#›</a:t>
            </a:fld>
            <a:endParaRPr lang="en-IN"/>
          </a:p>
        </p:txBody>
      </p:sp>
    </p:spTree>
    <p:extLst>
      <p:ext uri="{BB962C8B-B14F-4D97-AF65-F5344CB8AC3E}">
        <p14:creationId xmlns:p14="http://schemas.microsoft.com/office/powerpoint/2010/main" val="54685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B812C75-D334-4F62-5CE2-C25CBA9579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AB341E2-D2D2-E139-2EDE-4E38BCAC77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7A70A31-FDAB-194D-3D7C-FB82E4097E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5943D7-586F-444D-9EA5-8E787B06ACD6}" type="datetimeFigureOut">
              <a:rPr lang="en-IN" smtClean="0"/>
              <a:t>30-08-2023</a:t>
            </a:fld>
            <a:endParaRPr lang="en-IN"/>
          </a:p>
        </p:txBody>
      </p:sp>
      <p:sp>
        <p:nvSpPr>
          <p:cNvPr id="5" name="Footer Placeholder 4">
            <a:extLst>
              <a:ext uri="{FF2B5EF4-FFF2-40B4-BE49-F238E27FC236}">
                <a16:creationId xmlns="" xmlns:a16="http://schemas.microsoft.com/office/drawing/2014/main" id="{520647F6-3922-9DDE-9044-020A86D65C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8B2F67A4-FC5F-A14D-A11E-193A2E1A9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7798B-86A2-42CE-8B0F-5BE27CC8E04F}" type="slidenum">
              <a:rPr lang="en-IN" smtClean="0"/>
              <a:t>‹#›</a:t>
            </a:fld>
            <a:endParaRPr lang="en-IN"/>
          </a:p>
        </p:txBody>
      </p:sp>
    </p:spTree>
    <p:extLst>
      <p:ext uri="{BB962C8B-B14F-4D97-AF65-F5344CB8AC3E}">
        <p14:creationId xmlns:p14="http://schemas.microsoft.com/office/powerpoint/2010/main" val="49278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7770E8CF-E9D8-417B-9623-A334795F0292}"/>
              </a:ext>
            </a:extLst>
          </p:cNvPr>
          <p:cNvSpPr txBox="1"/>
          <p:nvPr/>
        </p:nvSpPr>
        <p:spPr>
          <a:xfrm>
            <a:off x="1784347" y="1584325"/>
            <a:ext cx="8623300" cy="968214"/>
          </a:xfrm>
          <a:prstGeom prst="rect">
            <a:avLst/>
          </a:prstGeom>
          <a:noFill/>
        </p:spPr>
        <p:txBody>
          <a:bodyPr wrap="square" rtlCol="0">
            <a:spAutoFit/>
          </a:bodyPr>
          <a:lstStyle/>
          <a:p>
            <a:pPr algn="ctr">
              <a:lnSpc>
                <a:spcPct val="105000"/>
              </a:lnSpc>
            </a:pPr>
            <a:r>
              <a:rPr lang="en-US" sz="2800" b="1" cap="small" dirty="0">
                <a:latin typeface="Times New Roman" panose="02020603050405020304" pitchFamily="18" charset="0"/>
                <a:ea typeface="SimSun" panose="02010600030101010101" pitchFamily="2" charset="-122"/>
                <a:cs typeface="Times New Roman" panose="02020603050405020304" pitchFamily="18" charset="0"/>
              </a:rPr>
              <a:t>“</a:t>
            </a:r>
            <a:r>
              <a:rPr lang="en-US" sz="2800" b="1" cap="small" dirty="0" err="1">
                <a:latin typeface="Times New Roman" panose="02020603050405020304" pitchFamily="18" charset="0"/>
                <a:ea typeface="SimSun" panose="02010600030101010101" pitchFamily="2" charset="-122"/>
                <a:cs typeface="Times New Roman" panose="02020603050405020304" pitchFamily="18" charset="0"/>
              </a:rPr>
              <a:t>Wabi_sabi</a:t>
            </a:r>
            <a:r>
              <a:rPr lang="en-US" sz="2800" b="1" cap="small" dirty="0">
                <a:latin typeface="Times New Roman" panose="02020603050405020304" pitchFamily="18" charset="0"/>
                <a:ea typeface="SimSun" panose="02010600030101010101" pitchFamily="2" charset="-122"/>
                <a:cs typeface="Times New Roman" panose="02020603050405020304" pitchFamily="18" charset="0"/>
              </a:rPr>
              <a:t> Resort.com”-ONLINE RESORT BOOKING SYSTEM</a:t>
            </a:r>
            <a:endParaRPr lang="en-IN" sz="2800"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18" name="Table 17">
            <a:extLst>
              <a:ext uri="{FF2B5EF4-FFF2-40B4-BE49-F238E27FC236}">
                <a16:creationId xmlns="" xmlns:a16="http://schemas.microsoft.com/office/drawing/2014/main" id="{C8B7C37A-8654-4BED-88C1-EFFBE17F8F31}"/>
              </a:ext>
            </a:extLst>
          </p:cNvPr>
          <p:cNvGraphicFramePr>
            <a:graphicFrameLocks noGrp="1"/>
          </p:cNvGraphicFramePr>
          <p:nvPr>
            <p:extLst>
              <p:ext uri="{D42A27DB-BD31-4B8C-83A1-F6EECF244321}">
                <p14:modId xmlns:p14="http://schemas.microsoft.com/office/powerpoint/2010/main" val="2551875068"/>
              </p:ext>
            </p:extLst>
          </p:nvPr>
        </p:nvGraphicFramePr>
        <p:xfrm>
          <a:off x="2912107" y="3085210"/>
          <a:ext cx="6367780" cy="975552"/>
        </p:xfrm>
        <a:graphic>
          <a:graphicData uri="http://schemas.openxmlformats.org/drawingml/2006/table">
            <a:tbl>
              <a:tblPr firstRow="1" firstCol="1" bandRow="1">
                <a:tableStyleId>{5C22544A-7EE6-4342-B048-85BDC9FD1C3A}</a:tableStyleId>
              </a:tblPr>
              <a:tblGrid>
                <a:gridCol w="3183890">
                  <a:extLst>
                    <a:ext uri="{9D8B030D-6E8A-4147-A177-3AD203B41FA5}">
                      <a16:colId xmlns="" xmlns:a16="http://schemas.microsoft.com/office/drawing/2014/main" val="3924422171"/>
                    </a:ext>
                  </a:extLst>
                </a:gridCol>
                <a:gridCol w="3183890">
                  <a:extLst>
                    <a:ext uri="{9D8B030D-6E8A-4147-A177-3AD203B41FA5}">
                      <a16:colId xmlns="" xmlns:a16="http://schemas.microsoft.com/office/drawing/2014/main" val="2966565607"/>
                    </a:ext>
                  </a:extLst>
                </a:gridCol>
              </a:tblGrid>
              <a:tr h="325184">
                <a:tc>
                  <a:txBody>
                    <a:bodyPr/>
                    <a:lstStyle/>
                    <a:p>
                      <a:pPr algn="ctr">
                        <a:lnSpc>
                          <a:spcPct val="105000"/>
                        </a:lnSpc>
                        <a:spcAft>
                          <a:spcPts val="800"/>
                        </a:spcAft>
                      </a:pPr>
                      <a:r>
                        <a:rPr lang="en-IN" sz="1400" dirty="0">
                          <a:effectLst/>
                          <a:latin typeface="Times New Roman" panose="02020603050405020304" pitchFamily="18" charset="0"/>
                          <a:cs typeface="Times New Roman" panose="02020603050405020304" pitchFamily="18" charset="0"/>
                        </a:rPr>
                        <a:t>Name</a:t>
                      </a:r>
                      <a:endParaRPr lang="en-IN"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05000"/>
                        </a:lnSpc>
                        <a:spcAft>
                          <a:spcPts val="800"/>
                        </a:spcAft>
                      </a:pPr>
                      <a:r>
                        <a:rPr lang="en-IN" sz="1400" dirty="0">
                          <a:effectLst/>
                          <a:latin typeface="Times New Roman" panose="02020603050405020304" pitchFamily="18" charset="0"/>
                          <a:cs typeface="Times New Roman" panose="02020603050405020304" pitchFamily="18" charset="0"/>
                        </a:rPr>
                        <a:t>PRN No.</a:t>
                      </a:r>
                      <a:endParaRPr lang="en-IN"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283068280"/>
                  </a:ext>
                </a:extLst>
              </a:tr>
              <a:tr h="325184">
                <a:tc>
                  <a:txBody>
                    <a:bodyPr/>
                    <a:lstStyle/>
                    <a:p>
                      <a:pPr algn="ctr">
                        <a:lnSpc>
                          <a:spcPct val="105000"/>
                        </a:lnSpc>
                        <a:spcAft>
                          <a:spcPts val="800"/>
                        </a:spcAft>
                      </a:pP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Shubham Kamble</a:t>
                      </a:r>
                      <a:endParaRPr lang="en-IN"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05000"/>
                        </a:lnSpc>
                        <a:spcAft>
                          <a:spcPts val="800"/>
                        </a:spcAft>
                      </a:pP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220341220187</a:t>
                      </a:r>
                      <a:endParaRPr lang="en-IN"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933195539"/>
                  </a:ext>
                </a:extLst>
              </a:tr>
              <a:tr h="325184">
                <a:tc>
                  <a:txBody>
                    <a:bodyPr/>
                    <a:lstStyle/>
                    <a:p>
                      <a:pPr marL="0" marR="0" lvl="0" indent="0" algn="ctr" defTabSz="914400" rtl="0" eaLnBrk="1" fontAlgn="auto" latinLnBrk="0" hangingPunct="1">
                        <a:lnSpc>
                          <a:spcPct val="105000"/>
                        </a:lnSpc>
                        <a:spcBef>
                          <a:spcPts val="0"/>
                        </a:spcBef>
                        <a:spcAft>
                          <a:spcPts val="800"/>
                        </a:spcAft>
                        <a:buClrTx/>
                        <a:buSzTx/>
                        <a:buFontTx/>
                        <a:buNone/>
                        <a:tabLst/>
                        <a:defRPr/>
                      </a:pPr>
                      <a:r>
                        <a:rPr lang="en-IN" sz="1400" dirty="0" err="1">
                          <a:effectLst/>
                          <a:latin typeface="Times New Roman" panose="02020603050405020304" pitchFamily="18" charset="0"/>
                          <a:ea typeface="SimSun" panose="02010600030101010101" pitchFamily="2" charset="-122"/>
                          <a:cs typeface="Times New Roman" panose="02020603050405020304" pitchFamily="18" charset="0"/>
                        </a:rPr>
                        <a:t>Shivanand</a:t>
                      </a: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 </a:t>
                      </a:r>
                      <a:r>
                        <a:rPr lang="en-IN" sz="1400" dirty="0" err="1">
                          <a:effectLst/>
                          <a:latin typeface="Times New Roman" panose="02020603050405020304" pitchFamily="18" charset="0"/>
                          <a:ea typeface="SimSun" panose="02010600030101010101" pitchFamily="2" charset="-122"/>
                          <a:cs typeface="Times New Roman" panose="02020603050405020304" pitchFamily="18" charset="0"/>
                        </a:rPr>
                        <a:t>Zunjare</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05000"/>
                        </a:lnSpc>
                        <a:spcAft>
                          <a:spcPts val="800"/>
                        </a:spcAft>
                      </a:pP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220341220228</a:t>
                      </a:r>
                      <a:endParaRPr lang="en-IN"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4158026000"/>
                  </a:ext>
                </a:extLst>
              </a:tr>
            </a:tbl>
          </a:graphicData>
        </a:graphic>
      </p:graphicFrame>
      <p:sp>
        <p:nvSpPr>
          <p:cNvPr id="19" name="Rectangle 7">
            <a:extLst>
              <a:ext uri="{FF2B5EF4-FFF2-40B4-BE49-F238E27FC236}">
                <a16:creationId xmlns="" xmlns:a16="http://schemas.microsoft.com/office/drawing/2014/main" id="{28667821-8702-4C85-B966-7B844EBF4189}"/>
              </a:ext>
            </a:extLst>
          </p:cNvPr>
          <p:cNvSpPr>
            <a:spLocks noChangeArrowheads="1"/>
          </p:cNvSpPr>
          <p:nvPr/>
        </p:nvSpPr>
        <p:spPr bwMode="auto">
          <a:xfrm>
            <a:off x="1010816" y="2544741"/>
            <a:ext cx="1017036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486400" algn="r"/>
              </a:tabLst>
              <a:defRPr>
                <a:solidFill>
                  <a:schemeClr val="tx1"/>
                </a:solidFill>
                <a:latin typeface="Arial" panose="020B0604020202020204" pitchFamily="34" charset="0"/>
              </a:defRPr>
            </a:lvl1pPr>
            <a:lvl2pPr eaLnBrk="0" fontAlgn="base" hangingPunct="0">
              <a:spcBef>
                <a:spcPct val="0"/>
              </a:spcBef>
              <a:spcAft>
                <a:spcPct val="0"/>
              </a:spcAft>
              <a:tabLst>
                <a:tab pos="5486400" algn="r"/>
              </a:tabLst>
              <a:defRPr>
                <a:solidFill>
                  <a:schemeClr val="tx1"/>
                </a:solidFill>
                <a:latin typeface="Arial" panose="020B0604020202020204" pitchFamily="34" charset="0"/>
              </a:defRPr>
            </a:lvl2pPr>
            <a:lvl3pPr eaLnBrk="0" fontAlgn="base" hangingPunct="0">
              <a:spcBef>
                <a:spcPct val="0"/>
              </a:spcBef>
              <a:spcAft>
                <a:spcPct val="0"/>
              </a:spcAft>
              <a:tabLst>
                <a:tab pos="5486400" algn="r"/>
              </a:tabLst>
              <a:defRPr>
                <a:solidFill>
                  <a:schemeClr val="tx1"/>
                </a:solidFill>
                <a:latin typeface="Arial" panose="020B0604020202020204" pitchFamily="34" charset="0"/>
              </a:defRPr>
            </a:lvl3pPr>
            <a:lvl4pPr eaLnBrk="0" fontAlgn="base" hangingPunct="0">
              <a:spcBef>
                <a:spcPct val="0"/>
              </a:spcBef>
              <a:spcAft>
                <a:spcPct val="0"/>
              </a:spcAft>
              <a:tabLst>
                <a:tab pos="5486400" algn="r"/>
              </a:tabLst>
              <a:defRPr>
                <a:solidFill>
                  <a:schemeClr val="tx1"/>
                </a:solidFill>
                <a:latin typeface="Arial" panose="020B0604020202020204" pitchFamily="34" charset="0"/>
              </a:defRPr>
            </a:lvl4pPr>
            <a:lvl5pPr eaLnBrk="0" fontAlgn="base" hangingPunct="0">
              <a:spcBef>
                <a:spcPct val="0"/>
              </a:spcBef>
              <a:spcAft>
                <a:spcPct val="0"/>
              </a:spcAft>
              <a:tabLst>
                <a:tab pos="5486400" algn="r"/>
              </a:tabLst>
              <a:defRPr>
                <a:solidFill>
                  <a:schemeClr val="tx1"/>
                </a:solidFill>
                <a:latin typeface="Arial" panose="020B0604020202020204" pitchFamily="34" charset="0"/>
              </a:defRPr>
            </a:lvl5pPr>
            <a:lvl6pPr eaLnBrk="0" fontAlgn="base" hangingPunct="0">
              <a:spcBef>
                <a:spcPct val="0"/>
              </a:spcBef>
              <a:spcAft>
                <a:spcPct val="0"/>
              </a:spcAft>
              <a:tabLst>
                <a:tab pos="5486400" algn="r"/>
              </a:tabLst>
              <a:defRPr>
                <a:solidFill>
                  <a:schemeClr val="tx1"/>
                </a:solidFill>
                <a:latin typeface="Arial" panose="020B0604020202020204" pitchFamily="34" charset="0"/>
              </a:defRPr>
            </a:lvl6pPr>
            <a:lvl7pPr eaLnBrk="0" fontAlgn="base" hangingPunct="0">
              <a:spcBef>
                <a:spcPct val="0"/>
              </a:spcBef>
              <a:spcAft>
                <a:spcPct val="0"/>
              </a:spcAft>
              <a:tabLst>
                <a:tab pos="5486400" algn="r"/>
              </a:tabLst>
              <a:defRPr>
                <a:solidFill>
                  <a:schemeClr val="tx1"/>
                </a:solidFill>
                <a:latin typeface="Arial" panose="020B0604020202020204" pitchFamily="34" charset="0"/>
              </a:defRPr>
            </a:lvl7pPr>
            <a:lvl8pPr eaLnBrk="0" fontAlgn="base" hangingPunct="0">
              <a:spcBef>
                <a:spcPct val="0"/>
              </a:spcBef>
              <a:spcAft>
                <a:spcPct val="0"/>
              </a:spcAft>
              <a:tabLst>
                <a:tab pos="5486400" algn="r"/>
              </a:tabLst>
              <a:defRPr>
                <a:solidFill>
                  <a:schemeClr val="tx1"/>
                </a:solidFill>
                <a:latin typeface="Arial" panose="020B0604020202020204" pitchFamily="34" charset="0"/>
              </a:defRPr>
            </a:lvl8pPr>
            <a:lvl9pPr eaLnBrk="0" fontAlgn="base" hangingPunct="0">
              <a:spcBef>
                <a:spcPct val="0"/>
              </a:spcBef>
              <a:spcAft>
                <a:spcPct val="0"/>
              </a:spcAft>
              <a:tabLst>
                <a:tab pos="5486400" algn="r"/>
              </a:tabLst>
              <a:defRPr>
                <a:solidFill>
                  <a:schemeClr val="tx1"/>
                </a:solidFill>
                <a:latin typeface="Arial" panose="020B0604020202020204" pitchFamily="34" charset="0"/>
              </a:defRPr>
            </a:lvl9pPr>
          </a:lstStyle>
          <a:p>
            <a:pPr algn="ctr"/>
            <a:endParaRPr lang="en-US" altLang="en-US" sz="800" dirty="0">
              <a:latin typeface="Times New Roman" panose="02020603050405020304" pitchFamily="18" charset="0"/>
              <a:cs typeface="Times New Roman" panose="02020603050405020304" pitchFamily="18" charset="0"/>
            </a:endParaRPr>
          </a:p>
          <a:p>
            <a:pPr algn="ctr"/>
            <a:r>
              <a:rPr lang="en-US" altLang="en-US" sz="1400" dirty="0">
                <a:latin typeface="Times New Roman" panose="02020603050405020304" pitchFamily="18" charset="0"/>
                <a:ea typeface="Times New Roman" panose="02020603050405020304" pitchFamily="18" charset="0"/>
                <a:cs typeface="Times New Roman" panose="02020603050405020304" pitchFamily="18" charset="0"/>
              </a:rPr>
              <a:t>BY</a:t>
            </a:r>
            <a:endParaRPr lang="en-US" alt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 xmlns:a16="http://schemas.microsoft.com/office/drawing/2014/main" id="{9427EE40-BB07-4C8C-8624-7DF121037A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931909" y="341205"/>
            <a:ext cx="1071880" cy="697230"/>
          </a:xfrm>
          <a:prstGeom prst="rect">
            <a:avLst/>
          </a:prstGeom>
          <a:noFill/>
          <a:ln>
            <a:noFill/>
          </a:ln>
        </p:spPr>
      </p:pic>
      <p:sp>
        <p:nvSpPr>
          <p:cNvPr id="21" name="TextBox 20">
            <a:extLst>
              <a:ext uri="{FF2B5EF4-FFF2-40B4-BE49-F238E27FC236}">
                <a16:creationId xmlns="" xmlns:a16="http://schemas.microsoft.com/office/drawing/2014/main" id="{8CC07D18-92AC-47BA-83CC-60AB6900176F}"/>
              </a:ext>
            </a:extLst>
          </p:cNvPr>
          <p:cNvSpPr txBox="1"/>
          <p:nvPr/>
        </p:nvSpPr>
        <p:spPr>
          <a:xfrm>
            <a:off x="1949447" y="5696748"/>
            <a:ext cx="8293100" cy="1241878"/>
          </a:xfrm>
          <a:prstGeom prst="rect">
            <a:avLst/>
          </a:prstGeom>
          <a:noFill/>
        </p:spPr>
        <p:txBody>
          <a:bodyPr wrap="square" rtlCol="0">
            <a:spAutoFit/>
          </a:bodyPr>
          <a:lstStyle/>
          <a:p>
            <a:pPr marL="1371600" marR="1371600" algn="ctr">
              <a:lnSpc>
                <a:spcPct val="105000"/>
              </a:lnSpc>
              <a:tabLst>
                <a:tab pos="4724400" algn="r"/>
              </a:tabLst>
            </a:pPr>
            <a:r>
              <a:rPr lang="en-IN" b="1" cap="small" dirty="0">
                <a:latin typeface="Times New Roman" panose="02020603050405020304" pitchFamily="18" charset="0"/>
                <a:ea typeface="SimSun" panose="02010600030101010101" pitchFamily="2" charset="-122"/>
                <a:cs typeface="Times New Roman" panose="02020603050405020304" pitchFamily="18" charset="0"/>
              </a:rPr>
              <a:t>Institute of advanced Computing and</a:t>
            </a:r>
          </a:p>
          <a:p>
            <a:pPr marL="1371600" marR="1371600" algn="ctr">
              <a:lnSpc>
                <a:spcPct val="105000"/>
              </a:lnSpc>
              <a:tabLst>
                <a:tab pos="4724400" algn="r"/>
              </a:tabLst>
            </a:pPr>
            <a:r>
              <a:rPr lang="en-IN" b="1" cap="small" dirty="0">
                <a:latin typeface="Times New Roman" panose="02020603050405020304" pitchFamily="18" charset="0"/>
                <a:ea typeface="SimSun" panose="02010600030101010101" pitchFamily="2" charset="-122"/>
                <a:cs typeface="Times New Roman" panose="02020603050405020304" pitchFamily="18" charset="0"/>
              </a:rPr>
              <a:t>Software Development </a:t>
            </a:r>
            <a:r>
              <a:rPr lang="en-IN" b="1" cap="small" dirty="0" err="1">
                <a:latin typeface="Times New Roman" panose="02020603050405020304" pitchFamily="18" charset="0"/>
                <a:ea typeface="SimSun" panose="02010600030101010101" pitchFamily="2" charset="-122"/>
                <a:cs typeface="Times New Roman" panose="02020603050405020304" pitchFamily="18" charset="0"/>
              </a:rPr>
              <a:t>Akurdi</a:t>
            </a:r>
            <a:r>
              <a:rPr lang="en-IN" b="1" cap="small" dirty="0">
                <a:latin typeface="Times New Roman" panose="02020603050405020304" pitchFamily="18" charset="0"/>
                <a:ea typeface="SimSun" panose="02010600030101010101" pitchFamily="2" charset="-122"/>
                <a:cs typeface="Times New Roman" panose="02020603050405020304" pitchFamily="18" charset="0"/>
              </a:rPr>
              <a:t>, Pune</a:t>
            </a:r>
            <a:endParaRPr lang="en-IN" dirty="0">
              <a:latin typeface="Times New Roman" panose="02020603050405020304" pitchFamily="18" charset="0"/>
              <a:ea typeface="SimSun" panose="02010600030101010101" pitchFamily="2" charset="-122"/>
              <a:cs typeface="Times New Roman" panose="02020603050405020304" pitchFamily="18" charset="0"/>
            </a:endParaRPr>
          </a:p>
          <a:p>
            <a:pPr marL="155575" marR="155575" algn="ctr">
              <a:lnSpc>
                <a:spcPct val="105000"/>
              </a:lnSpc>
              <a:tabLst>
                <a:tab pos="4724400" algn="r"/>
              </a:tabLst>
            </a:pPr>
            <a:r>
              <a:rPr lang="en-US" b="1" cap="small" dirty="0">
                <a:latin typeface="Times New Roman" panose="02020603050405020304" pitchFamily="18" charset="0"/>
                <a:ea typeface="SimSun" panose="02010600030101010101" pitchFamily="2" charset="-122"/>
                <a:cs typeface="Times New Roman" panose="02020603050405020304" pitchFamily="18" charset="0"/>
              </a:rPr>
              <a:t>September</a:t>
            </a:r>
            <a:r>
              <a:rPr lang="en-IN" b="1" cap="small" dirty="0">
                <a:latin typeface="Times New Roman" panose="02020603050405020304" pitchFamily="18" charset="0"/>
                <a:ea typeface="SimSun" panose="02010600030101010101" pitchFamily="2" charset="-122"/>
                <a:cs typeface="Times New Roman" panose="02020603050405020304" pitchFamily="18" charset="0"/>
              </a:rPr>
              <a:t> 20</a:t>
            </a:r>
            <a:r>
              <a:rPr lang="en-US" b="1" cap="small" dirty="0">
                <a:latin typeface="Times New Roman" panose="02020603050405020304" pitchFamily="18" charset="0"/>
                <a:ea typeface="SimSun" panose="02010600030101010101" pitchFamily="2" charset="-122"/>
                <a:cs typeface="Times New Roman" panose="02020603050405020304" pitchFamily="18" charset="0"/>
              </a:rPr>
              <a:t>22</a:t>
            </a:r>
            <a:endParaRPr lang="en-IN" dirty="0">
              <a:latin typeface="Times New Roman" panose="02020603050405020304" pitchFamily="18" charset="0"/>
              <a:ea typeface="SimSun" panose="02010600030101010101" pitchFamily="2" charset="-122"/>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 xmlns:a16="http://schemas.microsoft.com/office/drawing/2014/main" id="{1B95E2AC-2B49-4537-8816-177D5E6858EF}"/>
              </a:ext>
            </a:extLst>
          </p:cNvPr>
          <p:cNvSpPr>
            <a:spLocks noChangeArrowheads="1"/>
          </p:cNvSpPr>
          <p:nvPr/>
        </p:nvSpPr>
        <p:spPr bwMode="auto">
          <a:xfrm>
            <a:off x="1010816" y="4282482"/>
            <a:ext cx="1017036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486400" algn="r"/>
              </a:tabLst>
              <a:defRPr>
                <a:solidFill>
                  <a:schemeClr val="tx1"/>
                </a:solidFill>
                <a:latin typeface="Arial" panose="020B0604020202020204" pitchFamily="34" charset="0"/>
              </a:defRPr>
            </a:lvl1pPr>
            <a:lvl2pPr eaLnBrk="0" fontAlgn="base" hangingPunct="0">
              <a:spcBef>
                <a:spcPct val="0"/>
              </a:spcBef>
              <a:spcAft>
                <a:spcPct val="0"/>
              </a:spcAft>
              <a:tabLst>
                <a:tab pos="5486400" algn="r"/>
              </a:tabLst>
              <a:defRPr>
                <a:solidFill>
                  <a:schemeClr val="tx1"/>
                </a:solidFill>
                <a:latin typeface="Arial" panose="020B0604020202020204" pitchFamily="34" charset="0"/>
              </a:defRPr>
            </a:lvl2pPr>
            <a:lvl3pPr eaLnBrk="0" fontAlgn="base" hangingPunct="0">
              <a:spcBef>
                <a:spcPct val="0"/>
              </a:spcBef>
              <a:spcAft>
                <a:spcPct val="0"/>
              </a:spcAft>
              <a:tabLst>
                <a:tab pos="5486400" algn="r"/>
              </a:tabLst>
              <a:defRPr>
                <a:solidFill>
                  <a:schemeClr val="tx1"/>
                </a:solidFill>
                <a:latin typeface="Arial" panose="020B0604020202020204" pitchFamily="34" charset="0"/>
              </a:defRPr>
            </a:lvl3pPr>
            <a:lvl4pPr eaLnBrk="0" fontAlgn="base" hangingPunct="0">
              <a:spcBef>
                <a:spcPct val="0"/>
              </a:spcBef>
              <a:spcAft>
                <a:spcPct val="0"/>
              </a:spcAft>
              <a:tabLst>
                <a:tab pos="5486400" algn="r"/>
              </a:tabLst>
              <a:defRPr>
                <a:solidFill>
                  <a:schemeClr val="tx1"/>
                </a:solidFill>
                <a:latin typeface="Arial" panose="020B0604020202020204" pitchFamily="34" charset="0"/>
              </a:defRPr>
            </a:lvl4pPr>
            <a:lvl5pPr eaLnBrk="0" fontAlgn="base" hangingPunct="0">
              <a:spcBef>
                <a:spcPct val="0"/>
              </a:spcBef>
              <a:spcAft>
                <a:spcPct val="0"/>
              </a:spcAft>
              <a:tabLst>
                <a:tab pos="5486400" algn="r"/>
              </a:tabLst>
              <a:defRPr>
                <a:solidFill>
                  <a:schemeClr val="tx1"/>
                </a:solidFill>
                <a:latin typeface="Arial" panose="020B0604020202020204" pitchFamily="34" charset="0"/>
              </a:defRPr>
            </a:lvl5pPr>
            <a:lvl6pPr eaLnBrk="0" fontAlgn="base" hangingPunct="0">
              <a:spcBef>
                <a:spcPct val="0"/>
              </a:spcBef>
              <a:spcAft>
                <a:spcPct val="0"/>
              </a:spcAft>
              <a:tabLst>
                <a:tab pos="5486400" algn="r"/>
              </a:tabLst>
              <a:defRPr>
                <a:solidFill>
                  <a:schemeClr val="tx1"/>
                </a:solidFill>
                <a:latin typeface="Arial" panose="020B0604020202020204" pitchFamily="34" charset="0"/>
              </a:defRPr>
            </a:lvl6pPr>
            <a:lvl7pPr eaLnBrk="0" fontAlgn="base" hangingPunct="0">
              <a:spcBef>
                <a:spcPct val="0"/>
              </a:spcBef>
              <a:spcAft>
                <a:spcPct val="0"/>
              </a:spcAft>
              <a:tabLst>
                <a:tab pos="5486400" algn="r"/>
              </a:tabLst>
              <a:defRPr>
                <a:solidFill>
                  <a:schemeClr val="tx1"/>
                </a:solidFill>
                <a:latin typeface="Arial" panose="020B0604020202020204" pitchFamily="34" charset="0"/>
              </a:defRPr>
            </a:lvl7pPr>
            <a:lvl8pPr eaLnBrk="0" fontAlgn="base" hangingPunct="0">
              <a:spcBef>
                <a:spcPct val="0"/>
              </a:spcBef>
              <a:spcAft>
                <a:spcPct val="0"/>
              </a:spcAft>
              <a:tabLst>
                <a:tab pos="5486400" algn="r"/>
              </a:tabLst>
              <a:defRPr>
                <a:solidFill>
                  <a:schemeClr val="tx1"/>
                </a:solidFill>
                <a:latin typeface="Arial" panose="020B0604020202020204" pitchFamily="34" charset="0"/>
              </a:defRPr>
            </a:lvl8pPr>
            <a:lvl9pPr eaLnBrk="0" fontAlgn="base" hangingPunct="0">
              <a:spcBef>
                <a:spcPct val="0"/>
              </a:spcBef>
              <a:spcAft>
                <a:spcPct val="0"/>
              </a:spcAft>
              <a:tabLst>
                <a:tab pos="5486400" algn="r"/>
              </a:tabLst>
              <a:defRPr>
                <a:solidFill>
                  <a:schemeClr val="tx1"/>
                </a:solidFill>
                <a:latin typeface="Arial" panose="020B0604020202020204" pitchFamily="34" charset="0"/>
              </a:defRPr>
            </a:lvl9pPr>
          </a:lstStyle>
          <a:p>
            <a:pPr algn="ctr"/>
            <a:endParaRPr lang="en-US" altLang="en-US" sz="800" dirty="0">
              <a:latin typeface="Times New Roman" panose="02020603050405020304" pitchFamily="18" charset="0"/>
              <a:cs typeface="Times New Roman" panose="02020603050405020304" pitchFamily="18" charset="0"/>
            </a:endParaRPr>
          </a:p>
          <a:p>
            <a:pPr algn="ctr"/>
            <a:r>
              <a:rPr lang="en-US" altLang="en-US" sz="1400" dirty="0">
                <a:latin typeface="Times New Roman" panose="02020603050405020304" pitchFamily="18" charset="0"/>
                <a:ea typeface="Times New Roman" panose="02020603050405020304" pitchFamily="18" charset="0"/>
                <a:cs typeface="Times New Roman" panose="02020603050405020304" pitchFamily="18" charset="0"/>
              </a:rPr>
              <a:t>Under Guidance of</a:t>
            </a:r>
          </a:p>
          <a:p>
            <a:pPr algn="ctr"/>
            <a:endParaRPr lang="en-US" alt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altLang="en-US" b="1" dirty="0">
                <a:latin typeface="Times New Roman" panose="02020603050405020304" pitchFamily="18" charset="0"/>
                <a:cs typeface="Times New Roman" panose="02020603050405020304" pitchFamily="18" charset="0"/>
              </a:rPr>
              <a:t>Mrs. Geeta Madam</a:t>
            </a:r>
          </a:p>
        </p:txBody>
      </p:sp>
      <p:pic>
        <p:nvPicPr>
          <p:cNvPr id="2" name="image1.jpeg">
            <a:extLst>
              <a:ext uri="{FF2B5EF4-FFF2-40B4-BE49-F238E27FC236}">
                <a16:creationId xmlns="" xmlns:a16="http://schemas.microsoft.com/office/drawing/2014/main" id="{058CA520-B3BE-00A1-2CC1-E6291D561A97}"/>
              </a:ext>
            </a:extLst>
          </p:cNvPr>
          <p:cNvPicPr>
            <a:picLocks noChangeAspect="1"/>
          </p:cNvPicPr>
          <p:nvPr/>
        </p:nvPicPr>
        <p:blipFill>
          <a:blip r:embed="rId3" cstate="print"/>
          <a:stretch>
            <a:fillRect/>
          </a:stretch>
        </p:blipFill>
        <p:spPr>
          <a:xfrm>
            <a:off x="2188212" y="290849"/>
            <a:ext cx="927735" cy="1123950"/>
          </a:xfrm>
          <a:prstGeom prst="rect">
            <a:avLst/>
          </a:prstGeom>
        </p:spPr>
      </p:pic>
    </p:spTree>
    <p:extLst>
      <p:ext uri="{BB962C8B-B14F-4D97-AF65-F5344CB8AC3E}">
        <p14:creationId xmlns:p14="http://schemas.microsoft.com/office/powerpoint/2010/main" val="1785247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7487" y="260648"/>
            <a:ext cx="8229600" cy="1143000"/>
          </a:xfrm>
        </p:spPr>
        <p:txBody>
          <a:bodyPr/>
          <a:lstStyle/>
          <a:p>
            <a:r>
              <a:rPr lang="en-IN" sz="2000" b="1" dirty="0"/>
              <a:t>DFD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1591926"/>
            <a:ext cx="9144000" cy="4093685"/>
          </a:xfrm>
          <a:prstGeom prst="rect">
            <a:avLst/>
          </a:prstGeom>
        </p:spPr>
      </p:pic>
      <p:sp>
        <p:nvSpPr>
          <p:cNvPr id="5" name="TextBox 4"/>
          <p:cNvSpPr txBox="1"/>
          <p:nvPr/>
        </p:nvSpPr>
        <p:spPr>
          <a:xfrm>
            <a:off x="2423593" y="1271109"/>
            <a:ext cx="3130045" cy="646331"/>
          </a:xfrm>
          <a:prstGeom prst="rect">
            <a:avLst/>
          </a:prstGeom>
          <a:noFill/>
        </p:spPr>
        <p:txBody>
          <a:bodyPr wrap="square" rtlCol="0">
            <a:spAutoFit/>
          </a:bodyPr>
          <a:lstStyle/>
          <a:p>
            <a:r>
              <a:rPr lang="en-IN" b="1" dirty="0"/>
              <a:t>0</a:t>
            </a:r>
            <a:r>
              <a:rPr lang="en-IN" b="1" baseline="30000" dirty="0"/>
              <a:t>th</a:t>
            </a:r>
            <a:r>
              <a:rPr lang="en-IN" b="1" dirty="0"/>
              <a:t> level Diagram</a:t>
            </a:r>
          </a:p>
          <a:p>
            <a:endParaRPr lang="en-IN" dirty="0"/>
          </a:p>
        </p:txBody>
      </p:sp>
    </p:spTree>
    <p:extLst>
      <p:ext uri="{BB962C8B-B14F-4D97-AF65-F5344CB8AC3E}">
        <p14:creationId xmlns:p14="http://schemas.microsoft.com/office/powerpoint/2010/main" val="3034457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b="1" dirty="0"/>
              <a:t>1</a:t>
            </a:r>
            <a:r>
              <a:rPr lang="en-IN" sz="2000" b="1" baseline="30000" dirty="0"/>
              <a:t>st</a:t>
            </a:r>
            <a:r>
              <a:rPr lang="en-IN" sz="2000" b="1" dirty="0"/>
              <a:t> level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679" y="1485629"/>
            <a:ext cx="7468642" cy="3886742"/>
          </a:xfrm>
          <a:prstGeom prst="rect">
            <a:avLst/>
          </a:prstGeom>
        </p:spPr>
      </p:pic>
    </p:spTree>
    <p:extLst>
      <p:ext uri="{BB962C8B-B14F-4D97-AF65-F5344CB8AC3E}">
        <p14:creationId xmlns:p14="http://schemas.microsoft.com/office/powerpoint/2010/main" val="3185100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03649"/>
            <a:ext cx="9144000" cy="4176017"/>
          </a:xfrm>
          <a:prstGeom prst="rect">
            <a:avLst/>
          </a:prstGeom>
        </p:spPr>
      </p:pic>
    </p:spTree>
    <p:extLst>
      <p:ext uri="{BB962C8B-B14F-4D97-AF65-F5344CB8AC3E}">
        <p14:creationId xmlns:p14="http://schemas.microsoft.com/office/powerpoint/2010/main" val="160027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dirty="0" smtClean="0"/>
              <a:t>Class Diagram : </a:t>
            </a:r>
            <a:endParaRPr lang="en-IN" sz="1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69" y="1743643"/>
            <a:ext cx="10058400" cy="4231568"/>
          </a:xfrm>
          <a:prstGeom prst="rect">
            <a:avLst/>
          </a:prstGeom>
        </p:spPr>
      </p:pic>
    </p:spTree>
    <p:extLst>
      <p:ext uri="{BB962C8B-B14F-4D97-AF65-F5344CB8AC3E}">
        <p14:creationId xmlns:p14="http://schemas.microsoft.com/office/powerpoint/2010/main" val="250978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t>Activity  Diagram  For User </a:t>
            </a:r>
            <a:endParaRPr lang="en-IN" sz="2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553" y="1790536"/>
            <a:ext cx="10058400" cy="4231568"/>
          </a:xfrm>
          <a:prstGeom prst="rect">
            <a:avLst/>
          </a:prstGeom>
        </p:spPr>
      </p:pic>
    </p:spTree>
    <p:extLst>
      <p:ext uri="{BB962C8B-B14F-4D97-AF65-F5344CB8AC3E}">
        <p14:creationId xmlns:p14="http://schemas.microsoft.com/office/powerpoint/2010/main" val="412077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539" y="1169213"/>
            <a:ext cx="10058400" cy="4231568"/>
          </a:xfrm>
          <a:prstGeom prst="rect">
            <a:avLst/>
          </a:prstGeom>
        </p:spPr>
      </p:pic>
      <p:sp>
        <p:nvSpPr>
          <p:cNvPr id="3" name="TextBox 2"/>
          <p:cNvSpPr txBox="1"/>
          <p:nvPr/>
        </p:nvSpPr>
        <p:spPr>
          <a:xfrm>
            <a:off x="926123" y="562708"/>
            <a:ext cx="4005667" cy="400110"/>
          </a:xfrm>
          <a:prstGeom prst="rect">
            <a:avLst/>
          </a:prstGeom>
          <a:noFill/>
        </p:spPr>
        <p:txBody>
          <a:bodyPr wrap="square" rtlCol="0">
            <a:spAutoFit/>
          </a:bodyPr>
          <a:lstStyle/>
          <a:p>
            <a:r>
              <a:rPr lang="en-US" sz="2000" b="1" dirty="0" smtClean="0"/>
              <a:t>Activity Diagram for Admin :</a:t>
            </a:r>
            <a:endParaRPr lang="en-IN" sz="2000" b="1" dirty="0"/>
          </a:p>
        </p:txBody>
      </p:sp>
    </p:spTree>
    <p:extLst>
      <p:ext uri="{BB962C8B-B14F-4D97-AF65-F5344CB8AC3E}">
        <p14:creationId xmlns:p14="http://schemas.microsoft.com/office/powerpoint/2010/main" val="4128999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t>Sequence Diagram :</a:t>
            </a:r>
            <a:endParaRPr lang="en-IN" sz="2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675" y="1995487"/>
            <a:ext cx="2914650" cy="2867025"/>
          </a:xfrm>
          <a:prstGeom prst="rect">
            <a:avLst/>
          </a:prstGeom>
        </p:spPr>
      </p:pic>
    </p:spTree>
    <p:extLst>
      <p:ext uri="{BB962C8B-B14F-4D97-AF65-F5344CB8AC3E}">
        <p14:creationId xmlns:p14="http://schemas.microsoft.com/office/powerpoint/2010/main" val="2008321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B811BD37-7BC3-9F09-021A-8BF7FC739196}"/>
              </a:ext>
            </a:extLst>
          </p:cNvPr>
          <p:cNvSpPr>
            <a:spLocks noGrp="1"/>
          </p:cNvSpPr>
          <p:nvPr>
            <p:ph type="subTitle" idx="1"/>
          </p:nvPr>
        </p:nvSpPr>
        <p:spPr>
          <a:xfrm>
            <a:off x="1393371" y="634903"/>
            <a:ext cx="9144000" cy="587407"/>
          </a:xfrm>
        </p:spPr>
        <p:txBody>
          <a:bodyPr/>
          <a:lstStyle/>
          <a:p>
            <a:r>
              <a:rPr lang="en-IN" b="1" dirty="0"/>
              <a:t>Database Tables</a:t>
            </a:r>
          </a:p>
        </p:txBody>
      </p:sp>
      <p:graphicFrame>
        <p:nvGraphicFramePr>
          <p:cNvPr id="5" name="Table 4">
            <a:extLst>
              <a:ext uri="{FF2B5EF4-FFF2-40B4-BE49-F238E27FC236}">
                <a16:creationId xmlns="" xmlns:a16="http://schemas.microsoft.com/office/drawing/2014/main" id="{8503DA49-0161-AB3B-3A47-E5EA9B2EC644}"/>
              </a:ext>
            </a:extLst>
          </p:cNvPr>
          <p:cNvGraphicFramePr>
            <a:graphicFrameLocks noGrp="1"/>
          </p:cNvGraphicFramePr>
          <p:nvPr>
            <p:extLst>
              <p:ext uri="{D42A27DB-BD31-4B8C-83A1-F6EECF244321}">
                <p14:modId xmlns:p14="http://schemas.microsoft.com/office/powerpoint/2010/main" val="4183904395"/>
              </p:ext>
            </p:extLst>
          </p:nvPr>
        </p:nvGraphicFramePr>
        <p:xfrm>
          <a:off x="2220686" y="2332036"/>
          <a:ext cx="5869215" cy="3508932"/>
        </p:xfrm>
        <a:graphic>
          <a:graphicData uri="http://schemas.openxmlformats.org/drawingml/2006/table">
            <a:tbl>
              <a:tblPr>
                <a:tableStyleId>{5C22544A-7EE6-4342-B048-85BDC9FD1C3A}</a:tableStyleId>
              </a:tblPr>
              <a:tblGrid>
                <a:gridCol w="897205">
                  <a:extLst>
                    <a:ext uri="{9D8B030D-6E8A-4147-A177-3AD203B41FA5}">
                      <a16:colId xmlns="" xmlns:a16="http://schemas.microsoft.com/office/drawing/2014/main" val="857944773"/>
                    </a:ext>
                  </a:extLst>
                </a:gridCol>
                <a:gridCol w="2074786">
                  <a:extLst>
                    <a:ext uri="{9D8B030D-6E8A-4147-A177-3AD203B41FA5}">
                      <a16:colId xmlns="" xmlns:a16="http://schemas.microsoft.com/office/drawing/2014/main" val="436989471"/>
                    </a:ext>
                  </a:extLst>
                </a:gridCol>
                <a:gridCol w="2000019">
                  <a:extLst>
                    <a:ext uri="{9D8B030D-6E8A-4147-A177-3AD203B41FA5}">
                      <a16:colId xmlns="" xmlns:a16="http://schemas.microsoft.com/office/drawing/2014/main" val="2542117445"/>
                    </a:ext>
                  </a:extLst>
                </a:gridCol>
                <a:gridCol w="897205">
                  <a:extLst>
                    <a:ext uri="{9D8B030D-6E8A-4147-A177-3AD203B41FA5}">
                      <a16:colId xmlns="" xmlns:a16="http://schemas.microsoft.com/office/drawing/2014/main" val="2952415281"/>
                    </a:ext>
                  </a:extLst>
                </a:gridCol>
              </a:tblGrid>
              <a:tr h="292411">
                <a:tc>
                  <a:txBody>
                    <a:bodyPr/>
                    <a:lstStyle/>
                    <a:p>
                      <a:pPr algn="l" fontAlgn="b"/>
                      <a:r>
                        <a:rPr lang="en-IN" sz="1100" u="none" strike="noStrike">
                          <a:effectLst/>
                        </a:rPr>
                        <a:t>SR No.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Name(Value)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Type(data type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Size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40847554"/>
                  </a:ext>
                </a:extLst>
              </a:tr>
              <a:tr h="292411">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Id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584293019"/>
                  </a:ext>
                </a:extLst>
              </a:tr>
              <a:tr h="292411">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Booking_date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date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044788827"/>
                  </a:ext>
                </a:extLst>
              </a:tr>
              <a:tr h="292411">
                <a:tc>
                  <a:txBody>
                    <a:bodyPr/>
                    <a:lstStyle/>
                    <a:p>
                      <a:pPr algn="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Dummy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342372929"/>
                  </a:ext>
                </a:extLst>
              </a:tr>
              <a:tr h="292411">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err="1">
                          <a:effectLst/>
                        </a:rPr>
                        <a:t>In_date</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date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087638985"/>
                  </a:ext>
                </a:extLst>
              </a:tr>
              <a:tr h="292411">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Invoice_no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double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20582009"/>
                  </a:ext>
                </a:extLst>
              </a:tr>
              <a:tr h="292411">
                <a:tc>
                  <a:txBody>
                    <a:bodyPr/>
                    <a:lstStyle/>
                    <a:p>
                      <a:pPr algn="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Out_date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date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071360359"/>
                  </a:ext>
                </a:extLst>
              </a:tr>
              <a:tr h="292411">
                <a:tc>
                  <a:txBody>
                    <a:bodyPr/>
                    <a:lstStyle/>
                    <a:p>
                      <a:pPr algn="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Price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double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462123023"/>
                  </a:ext>
                </a:extLst>
              </a:tr>
              <a:tr h="292411">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Room_count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4377727"/>
                  </a:ext>
                </a:extLst>
              </a:tr>
              <a:tr h="292411">
                <a:tc>
                  <a:txBody>
                    <a:bodyPr/>
                    <a:lstStyle/>
                    <a:p>
                      <a:pPr algn="r" fontAlgn="b"/>
                      <a:r>
                        <a:rPr lang="en-IN" sz="1100" u="none" strike="noStrike">
                          <a:effectLst/>
                        </a:rPr>
                        <a:t>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Roomtype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94148066"/>
                  </a:ext>
                </a:extLst>
              </a:tr>
              <a:tr h="292411">
                <a:tc>
                  <a:txBody>
                    <a:bodyPr/>
                    <a:lstStyle/>
                    <a:p>
                      <a:pPr algn="r" fontAlgn="b"/>
                      <a:r>
                        <a:rPr lang="en-IN" sz="1100" u="none" strike="noStrike">
                          <a:effectLst/>
                        </a:rPr>
                        <a:t>10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User_regno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67317477"/>
                  </a:ext>
                </a:extLst>
              </a:tr>
              <a:tr h="292411">
                <a:tc>
                  <a:txBody>
                    <a:bodyPr/>
                    <a:lstStyle/>
                    <a:p>
                      <a:pPr algn="r" fontAlgn="b"/>
                      <a:r>
                        <a:rPr lang="en-IN" sz="1100" u="none" strike="noStrike">
                          <a:effectLst/>
                        </a:rPr>
                        <a:t>11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Room_category_id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4</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700860520"/>
                  </a:ext>
                </a:extLst>
              </a:tr>
            </a:tbl>
          </a:graphicData>
        </a:graphic>
      </p:graphicFrame>
      <p:sp>
        <p:nvSpPr>
          <p:cNvPr id="8" name="TextBox 7">
            <a:extLst>
              <a:ext uri="{FF2B5EF4-FFF2-40B4-BE49-F238E27FC236}">
                <a16:creationId xmlns="" xmlns:a16="http://schemas.microsoft.com/office/drawing/2014/main" id="{A38AA743-AFD6-4A0B-542F-75999A5B8652}"/>
              </a:ext>
            </a:extLst>
          </p:cNvPr>
          <p:cNvSpPr txBox="1"/>
          <p:nvPr/>
        </p:nvSpPr>
        <p:spPr>
          <a:xfrm>
            <a:off x="1800808" y="1632857"/>
            <a:ext cx="1940768" cy="369332"/>
          </a:xfrm>
          <a:prstGeom prst="rect">
            <a:avLst/>
          </a:prstGeom>
          <a:noFill/>
        </p:spPr>
        <p:txBody>
          <a:bodyPr wrap="square" rtlCol="0">
            <a:spAutoFit/>
          </a:bodyPr>
          <a:lstStyle/>
          <a:p>
            <a:r>
              <a:rPr lang="en-IN" b="1" u="sng" dirty="0"/>
              <a:t>1)Bookings  Table</a:t>
            </a:r>
          </a:p>
        </p:txBody>
      </p:sp>
    </p:spTree>
    <p:extLst>
      <p:ext uri="{BB962C8B-B14F-4D97-AF65-F5344CB8AC3E}">
        <p14:creationId xmlns:p14="http://schemas.microsoft.com/office/powerpoint/2010/main" val="3617648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55F70CCE-F578-E401-EB7A-161360E61A1F}"/>
              </a:ext>
            </a:extLst>
          </p:cNvPr>
          <p:cNvGraphicFramePr>
            <a:graphicFrameLocks noGrp="1"/>
          </p:cNvGraphicFramePr>
          <p:nvPr>
            <p:extLst>
              <p:ext uri="{D42A27DB-BD31-4B8C-83A1-F6EECF244321}">
                <p14:modId xmlns:p14="http://schemas.microsoft.com/office/powerpoint/2010/main" val="2967639247"/>
              </p:ext>
            </p:extLst>
          </p:nvPr>
        </p:nvGraphicFramePr>
        <p:xfrm>
          <a:off x="2239347" y="735272"/>
          <a:ext cx="6064898" cy="1821318"/>
        </p:xfrm>
        <a:graphic>
          <a:graphicData uri="http://schemas.openxmlformats.org/drawingml/2006/table">
            <a:tbl>
              <a:tblPr>
                <a:tableStyleId>{5C22544A-7EE6-4342-B048-85BDC9FD1C3A}</a:tableStyleId>
              </a:tblPr>
              <a:tblGrid>
                <a:gridCol w="927118">
                  <a:extLst>
                    <a:ext uri="{9D8B030D-6E8A-4147-A177-3AD203B41FA5}">
                      <a16:colId xmlns="" xmlns:a16="http://schemas.microsoft.com/office/drawing/2014/main" val="3991194511"/>
                    </a:ext>
                  </a:extLst>
                </a:gridCol>
                <a:gridCol w="2143961">
                  <a:extLst>
                    <a:ext uri="{9D8B030D-6E8A-4147-A177-3AD203B41FA5}">
                      <a16:colId xmlns="" xmlns:a16="http://schemas.microsoft.com/office/drawing/2014/main" val="1813905200"/>
                    </a:ext>
                  </a:extLst>
                </a:gridCol>
                <a:gridCol w="2066701">
                  <a:extLst>
                    <a:ext uri="{9D8B030D-6E8A-4147-A177-3AD203B41FA5}">
                      <a16:colId xmlns="" xmlns:a16="http://schemas.microsoft.com/office/drawing/2014/main" val="1495300695"/>
                    </a:ext>
                  </a:extLst>
                </a:gridCol>
                <a:gridCol w="927118">
                  <a:extLst>
                    <a:ext uri="{9D8B030D-6E8A-4147-A177-3AD203B41FA5}">
                      <a16:colId xmlns="" xmlns:a16="http://schemas.microsoft.com/office/drawing/2014/main" val="272932163"/>
                    </a:ext>
                  </a:extLst>
                </a:gridCol>
              </a:tblGrid>
              <a:tr h="303553">
                <a:tc>
                  <a:txBody>
                    <a:bodyPr/>
                    <a:lstStyle/>
                    <a:p>
                      <a:pPr algn="l" fontAlgn="b"/>
                      <a:r>
                        <a:rPr lang="en-IN" sz="1100" u="none" strike="noStrike">
                          <a:effectLst/>
                        </a:rPr>
                        <a:t>SR No.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Name(Value)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Type(data type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Size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708535489"/>
                  </a:ext>
                </a:extLst>
              </a:tr>
              <a:tr h="303553">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Id </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179804934"/>
                  </a:ext>
                </a:extLst>
              </a:tr>
              <a:tr h="303553">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Email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010775811"/>
                  </a:ext>
                </a:extLst>
              </a:tr>
              <a:tr h="303553">
                <a:tc>
                  <a:txBody>
                    <a:bodyPr/>
                    <a:lstStyle/>
                    <a:p>
                      <a:pPr algn="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Message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061190935"/>
                  </a:ext>
                </a:extLst>
              </a:tr>
              <a:tr h="303553">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Mobile No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bigint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78569778"/>
                  </a:ext>
                </a:extLst>
              </a:tr>
              <a:tr h="303553">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Name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255</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07243464"/>
                  </a:ext>
                </a:extLst>
              </a:tr>
            </a:tbl>
          </a:graphicData>
        </a:graphic>
      </p:graphicFrame>
      <p:sp>
        <p:nvSpPr>
          <p:cNvPr id="3" name="TextBox 2">
            <a:extLst>
              <a:ext uri="{FF2B5EF4-FFF2-40B4-BE49-F238E27FC236}">
                <a16:creationId xmlns="" xmlns:a16="http://schemas.microsoft.com/office/drawing/2014/main" id="{3497762F-5FF7-9C4E-4F68-AA33AFE36E08}"/>
              </a:ext>
            </a:extLst>
          </p:cNvPr>
          <p:cNvSpPr txBox="1"/>
          <p:nvPr/>
        </p:nvSpPr>
        <p:spPr>
          <a:xfrm>
            <a:off x="2090057" y="280707"/>
            <a:ext cx="1604865" cy="646331"/>
          </a:xfrm>
          <a:prstGeom prst="rect">
            <a:avLst/>
          </a:prstGeom>
          <a:noFill/>
        </p:spPr>
        <p:txBody>
          <a:bodyPr wrap="square" rtlCol="0">
            <a:spAutoFit/>
          </a:bodyPr>
          <a:lstStyle/>
          <a:p>
            <a:r>
              <a:rPr lang="en-IN" b="1" u="sng" dirty="0"/>
              <a:t>2)Enquiry</a:t>
            </a:r>
          </a:p>
          <a:p>
            <a:endParaRPr lang="en-IN" dirty="0"/>
          </a:p>
        </p:txBody>
      </p:sp>
      <p:sp>
        <p:nvSpPr>
          <p:cNvPr id="4" name="TextBox 3">
            <a:extLst>
              <a:ext uri="{FF2B5EF4-FFF2-40B4-BE49-F238E27FC236}">
                <a16:creationId xmlns="" xmlns:a16="http://schemas.microsoft.com/office/drawing/2014/main" id="{6ACED480-82F2-E17A-9C9C-A34F72539E8C}"/>
              </a:ext>
            </a:extLst>
          </p:cNvPr>
          <p:cNvSpPr txBox="1"/>
          <p:nvPr/>
        </p:nvSpPr>
        <p:spPr>
          <a:xfrm>
            <a:off x="2090057" y="3059668"/>
            <a:ext cx="2771192" cy="369332"/>
          </a:xfrm>
          <a:prstGeom prst="rect">
            <a:avLst/>
          </a:prstGeom>
          <a:noFill/>
        </p:spPr>
        <p:txBody>
          <a:bodyPr wrap="square" rtlCol="0">
            <a:spAutoFit/>
          </a:bodyPr>
          <a:lstStyle/>
          <a:p>
            <a:r>
              <a:rPr lang="en-IN" b="1" u="sng" dirty="0"/>
              <a:t>3)Event Booking</a:t>
            </a:r>
          </a:p>
        </p:txBody>
      </p:sp>
      <p:graphicFrame>
        <p:nvGraphicFramePr>
          <p:cNvPr id="5" name="Table 4">
            <a:extLst>
              <a:ext uri="{FF2B5EF4-FFF2-40B4-BE49-F238E27FC236}">
                <a16:creationId xmlns="" xmlns:a16="http://schemas.microsoft.com/office/drawing/2014/main" id="{B8C8F780-FF7F-85E3-E426-FC14110BA834}"/>
              </a:ext>
            </a:extLst>
          </p:cNvPr>
          <p:cNvGraphicFramePr>
            <a:graphicFrameLocks noGrp="1"/>
          </p:cNvGraphicFramePr>
          <p:nvPr>
            <p:extLst>
              <p:ext uri="{D42A27DB-BD31-4B8C-83A1-F6EECF244321}">
                <p14:modId xmlns:p14="http://schemas.microsoft.com/office/powerpoint/2010/main" val="11635349"/>
              </p:ext>
            </p:extLst>
          </p:nvPr>
        </p:nvGraphicFramePr>
        <p:xfrm>
          <a:off x="2239347" y="3560399"/>
          <a:ext cx="6064898" cy="2765760"/>
        </p:xfrm>
        <a:graphic>
          <a:graphicData uri="http://schemas.openxmlformats.org/drawingml/2006/table">
            <a:tbl>
              <a:tblPr>
                <a:tableStyleId>{5C22544A-7EE6-4342-B048-85BDC9FD1C3A}</a:tableStyleId>
              </a:tblPr>
              <a:tblGrid>
                <a:gridCol w="927118">
                  <a:extLst>
                    <a:ext uri="{9D8B030D-6E8A-4147-A177-3AD203B41FA5}">
                      <a16:colId xmlns="" xmlns:a16="http://schemas.microsoft.com/office/drawing/2014/main" val="238356848"/>
                    </a:ext>
                  </a:extLst>
                </a:gridCol>
                <a:gridCol w="2143961">
                  <a:extLst>
                    <a:ext uri="{9D8B030D-6E8A-4147-A177-3AD203B41FA5}">
                      <a16:colId xmlns="" xmlns:a16="http://schemas.microsoft.com/office/drawing/2014/main" val="2844449916"/>
                    </a:ext>
                  </a:extLst>
                </a:gridCol>
                <a:gridCol w="2066701">
                  <a:extLst>
                    <a:ext uri="{9D8B030D-6E8A-4147-A177-3AD203B41FA5}">
                      <a16:colId xmlns="" xmlns:a16="http://schemas.microsoft.com/office/drawing/2014/main" val="2912145530"/>
                    </a:ext>
                  </a:extLst>
                </a:gridCol>
                <a:gridCol w="927118">
                  <a:extLst>
                    <a:ext uri="{9D8B030D-6E8A-4147-A177-3AD203B41FA5}">
                      <a16:colId xmlns="" xmlns:a16="http://schemas.microsoft.com/office/drawing/2014/main" val="480731376"/>
                    </a:ext>
                  </a:extLst>
                </a:gridCol>
              </a:tblGrid>
              <a:tr h="276576">
                <a:tc>
                  <a:txBody>
                    <a:bodyPr/>
                    <a:lstStyle/>
                    <a:p>
                      <a:pPr algn="l" fontAlgn="b"/>
                      <a:r>
                        <a:rPr lang="en-IN" sz="1100" u="none" strike="noStrike">
                          <a:effectLst/>
                        </a:rPr>
                        <a:t>SR No.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Name(Value)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Type(data type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Size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52830740"/>
                  </a:ext>
                </a:extLst>
              </a:tr>
              <a:tr h="276576">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Id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61434921"/>
                  </a:ext>
                </a:extLst>
              </a:tr>
              <a:tr h="276576">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Dummy  id</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int </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493605901"/>
                  </a:ext>
                </a:extLst>
              </a:tr>
              <a:tr h="276576">
                <a:tc>
                  <a:txBody>
                    <a:bodyPr/>
                    <a:lstStyle/>
                    <a:p>
                      <a:pPr algn="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Event data </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Date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99135273"/>
                  </a:ext>
                </a:extLst>
              </a:tr>
              <a:tr h="276576">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Event name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84378235"/>
                  </a:ext>
                </a:extLst>
              </a:tr>
              <a:tr h="276576">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 </a:t>
                      </a:r>
                      <a:r>
                        <a:rPr lang="en-IN" sz="1100" u="none" strike="noStrike" dirty="0" err="1">
                          <a:effectLst/>
                        </a:rPr>
                        <a:t>Invoice_no</a:t>
                      </a:r>
                      <a:r>
                        <a:rPr lang="en-IN" sz="1100" u="none" strike="noStrike" dirty="0">
                          <a:effectLst/>
                        </a:rPr>
                        <a:t> </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double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72169670"/>
                  </a:ext>
                </a:extLst>
              </a:tr>
              <a:tr h="276576">
                <a:tc>
                  <a:txBody>
                    <a:bodyPr/>
                    <a:lstStyle/>
                    <a:p>
                      <a:pPr algn="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 No of </a:t>
                      </a:r>
                      <a:r>
                        <a:rPr lang="en-IN" sz="1100" u="none" strike="noStrike" dirty="0" err="1">
                          <a:effectLst/>
                        </a:rPr>
                        <a:t>eventdays</a:t>
                      </a:r>
                      <a:r>
                        <a:rPr lang="en-IN" sz="1100" u="none" strike="noStrike" dirty="0">
                          <a:effectLst/>
                        </a:rPr>
                        <a:t> </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025903653"/>
                  </a:ext>
                </a:extLst>
              </a:tr>
              <a:tr h="276576">
                <a:tc>
                  <a:txBody>
                    <a:bodyPr/>
                    <a:lstStyle/>
                    <a:p>
                      <a:pPr algn="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No of Guests</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01470936"/>
                  </a:ext>
                </a:extLst>
              </a:tr>
              <a:tr h="276576">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Price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double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11180493"/>
                  </a:ext>
                </a:extLst>
              </a:tr>
              <a:tr h="276576">
                <a:tc>
                  <a:txBody>
                    <a:bodyPr/>
                    <a:lstStyle/>
                    <a:p>
                      <a:pPr algn="r" fontAlgn="b"/>
                      <a:r>
                        <a:rPr lang="en-IN" sz="1100" u="none" strike="noStrike">
                          <a:effectLst/>
                        </a:rPr>
                        <a:t>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User RegNo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255</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75137278"/>
                  </a:ext>
                </a:extLst>
              </a:tr>
            </a:tbl>
          </a:graphicData>
        </a:graphic>
      </p:graphicFrame>
    </p:spTree>
    <p:extLst>
      <p:ext uri="{BB962C8B-B14F-4D97-AF65-F5344CB8AC3E}">
        <p14:creationId xmlns:p14="http://schemas.microsoft.com/office/powerpoint/2010/main" val="3895444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883E460-3BD6-7915-A9EB-4F2417FAD237}"/>
              </a:ext>
            </a:extLst>
          </p:cNvPr>
          <p:cNvSpPr txBox="1"/>
          <p:nvPr/>
        </p:nvSpPr>
        <p:spPr>
          <a:xfrm flipH="1">
            <a:off x="1799874" y="522514"/>
            <a:ext cx="2174967" cy="369332"/>
          </a:xfrm>
          <a:prstGeom prst="rect">
            <a:avLst/>
          </a:prstGeom>
          <a:noFill/>
        </p:spPr>
        <p:txBody>
          <a:bodyPr wrap="square" rtlCol="0">
            <a:spAutoFit/>
          </a:bodyPr>
          <a:lstStyle/>
          <a:p>
            <a:r>
              <a:rPr lang="en-IN" b="1" u="sng" dirty="0"/>
              <a:t>4)Images</a:t>
            </a:r>
          </a:p>
        </p:txBody>
      </p:sp>
      <p:graphicFrame>
        <p:nvGraphicFramePr>
          <p:cNvPr id="4" name="Table 3">
            <a:extLst>
              <a:ext uri="{FF2B5EF4-FFF2-40B4-BE49-F238E27FC236}">
                <a16:creationId xmlns="" xmlns:a16="http://schemas.microsoft.com/office/drawing/2014/main" id="{D499C80C-C715-781F-688B-E6915ED5D405}"/>
              </a:ext>
            </a:extLst>
          </p:cNvPr>
          <p:cNvGraphicFramePr>
            <a:graphicFrameLocks noGrp="1"/>
          </p:cNvGraphicFramePr>
          <p:nvPr>
            <p:extLst>
              <p:ext uri="{D42A27DB-BD31-4B8C-83A1-F6EECF244321}">
                <p14:modId xmlns:p14="http://schemas.microsoft.com/office/powerpoint/2010/main" val="1597385965"/>
              </p:ext>
            </p:extLst>
          </p:nvPr>
        </p:nvGraphicFramePr>
        <p:xfrm>
          <a:off x="2108199" y="1026366"/>
          <a:ext cx="5766837" cy="1138336"/>
        </p:xfrm>
        <a:graphic>
          <a:graphicData uri="http://schemas.openxmlformats.org/drawingml/2006/table">
            <a:tbl>
              <a:tblPr>
                <a:tableStyleId>{5C22544A-7EE6-4342-B048-85BDC9FD1C3A}</a:tableStyleId>
              </a:tblPr>
              <a:tblGrid>
                <a:gridCol w="881555">
                  <a:extLst>
                    <a:ext uri="{9D8B030D-6E8A-4147-A177-3AD203B41FA5}">
                      <a16:colId xmlns="" xmlns:a16="http://schemas.microsoft.com/office/drawing/2014/main" val="917610222"/>
                    </a:ext>
                  </a:extLst>
                </a:gridCol>
                <a:gridCol w="2038595">
                  <a:extLst>
                    <a:ext uri="{9D8B030D-6E8A-4147-A177-3AD203B41FA5}">
                      <a16:colId xmlns="" xmlns:a16="http://schemas.microsoft.com/office/drawing/2014/main" val="3721320131"/>
                    </a:ext>
                  </a:extLst>
                </a:gridCol>
                <a:gridCol w="1965132">
                  <a:extLst>
                    <a:ext uri="{9D8B030D-6E8A-4147-A177-3AD203B41FA5}">
                      <a16:colId xmlns="" xmlns:a16="http://schemas.microsoft.com/office/drawing/2014/main" val="2271003949"/>
                    </a:ext>
                  </a:extLst>
                </a:gridCol>
                <a:gridCol w="881555">
                  <a:extLst>
                    <a:ext uri="{9D8B030D-6E8A-4147-A177-3AD203B41FA5}">
                      <a16:colId xmlns="" xmlns:a16="http://schemas.microsoft.com/office/drawing/2014/main" val="3130101822"/>
                    </a:ext>
                  </a:extLst>
                </a:gridCol>
              </a:tblGrid>
              <a:tr h="284584">
                <a:tc>
                  <a:txBody>
                    <a:bodyPr/>
                    <a:lstStyle/>
                    <a:p>
                      <a:pPr algn="l" fontAlgn="b"/>
                      <a:r>
                        <a:rPr lang="en-IN" sz="1100" u="none" strike="noStrike">
                          <a:effectLst/>
                        </a:rPr>
                        <a:t>SR No.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Name(Value)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Type(data type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Size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43318479"/>
                  </a:ext>
                </a:extLst>
              </a:tr>
              <a:tr h="284584">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Id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int </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18769655"/>
                  </a:ext>
                </a:extLst>
              </a:tr>
              <a:tr h="284584">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Image Path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30508961"/>
                  </a:ext>
                </a:extLst>
              </a:tr>
              <a:tr h="284584">
                <a:tc>
                  <a:txBody>
                    <a:bodyPr/>
                    <a:lstStyle/>
                    <a:p>
                      <a:pPr algn="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Room category id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4</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916521853"/>
                  </a:ext>
                </a:extLst>
              </a:tr>
            </a:tbl>
          </a:graphicData>
        </a:graphic>
      </p:graphicFrame>
      <p:sp>
        <p:nvSpPr>
          <p:cNvPr id="5" name="TextBox 4">
            <a:extLst>
              <a:ext uri="{FF2B5EF4-FFF2-40B4-BE49-F238E27FC236}">
                <a16:creationId xmlns="" xmlns:a16="http://schemas.microsoft.com/office/drawing/2014/main" id="{6025350C-D8B6-17D8-B45C-DD408B89F7FA}"/>
              </a:ext>
            </a:extLst>
          </p:cNvPr>
          <p:cNvSpPr txBox="1"/>
          <p:nvPr/>
        </p:nvSpPr>
        <p:spPr>
          <a:xfrm flipH="1">
            <a:off x="1902510" y="2709469"/>
            <a:ext cx="2277604" cy="369332"/>
          </a:xfrm>
          <a:prstGeom prst="rect">
            <a:avLst/>
          </a:prstGeom>
          <a:noFill/>
        </p:spPr>
        <p:txBody>
          <a:bodyPr wrap="square" rtlCol="0">
            <a:spAutoFit/>
          </a:bodyPr>
          <a:lstStyle/>
          <a:p>
            <a:r>
              <a:rPr lang="en-IN" b="1" u="sng" dirty="0"/>
              <a:t>5)Room Category</a:t>
            </a:r>
          </a:p>
        </p:txBody>
      </p:sp>
      <p:graphicFrame>
        <p:nvGraphicFramePr>
          <p:cNvPr id="6" name="Table 5">
            <a:extLst>
              <a:ext uri="{FF2B5EF4-FFF2-40B4-BE49-F238E27FC236}">
                <a16:creationId xmlns="" xmlns:a16="http://schemas.microsoft.com/office/drawing/2014/main" id="{F912BC99-3440-2999-9FA3-DF366F83CF22}"/>
              </a:ext>
            </a:extLst>
          </p:cNvPr>
          <p:cNvGraphicFramePr>
            <a:graphicFrameLocks noGrp="1"/>
          </p:cNvGraphicFramePr>
          <p:nvPr>
            <p:extLst>
              <p:ext uri="{D42A27DB-BD31-4B8C-83A1-F6EECF244321}">
                <p14:modId xmlns:p14="http://schemas.microsoft.com/office/powerpoint/2010/main" val="2384149089"/>
              </p:ext>
            </p:extLst>
          </p:nvPr>
        </p:nvGraphicFramePr>
        <p:xfrm>
          <a:off x="2186214" y="3429000"/>
          <a:ext cx="5688823" cy="1637520"/>
        </p:xfrm>
        <a:graphic>
          <a:graphicData uri="http://schemas.openxmlformats.org/drawingml/2006/table">
            <a:tbl>
              <a:tblPr>
                <a:tableStyleId>{5C22544A-7EE6-4342-B048-85BDC9FD1C3A}</a:tableStyleId>
              </a:tblPr>
              <a:tblGrid>
                <a:gridCol w="869629">
                  <a:extLst>
                    <a:ext uri="{9D8B030D-6E8A-4147-A177-3AD203B41FA5}">
                      <a16:colId xmlns="" xmlns:a16="http://schemas.microsoft.com/office/drawing/2014/main" val="2541790864"/>
                    </a:ext>
                  </a:extLst>
                </a:gridCol>
                <a:gridCol w="2011017">
                  <a:extLst>
                    <a:ext uri="{9D8B030D-6E8A-4147-A177-3AD203B41FA5}">
                      <a16:colId xmlns="" xmlns:a16="http://schemas.microsoft.com/office/drawing/2014/main" val="3165405606"/>
                    </a:ext>
                  </a:extLst>
                </a:gridCol>
                <a:gridCol w="1938548">
                  <a:extLst>
                    <a:ext uri="{9D8B030D-6E8A-4147-A177-3AD203B41FA5}">
                      <a16:colId xmlns="" xmlns:a16="http://schemas.microsoft.com/office/drawing/2014/main" val="2839800880"/>
                    </a:ext>
                  </a:extLst>
                </a:gridCol>
                <a:gridCol w="869629">
                  <a:extLst>
                    <a:ext uri="{9D8B030D-6E8A-4147-A177-3AD203B41FA5}">
                      <a16:colId xmlns="" xmlns:a16="http://schemas.microsoft.com/office/drawing/2014/main" val="3493591540"/>
                    </a:ext>
                  </a:extLst>
                </a:gridCol>
              </a:tblGrid>
              <a:tr h="272920">
                <a:tc>
                  <a:txBody>
                    <a:bodyPr/>
                    <a:lstStyle/>
                    <a:p>
                      <a:pPr algn="l" fontAlgn="b"/>
                      <a:r>
                        <a:rPr lang="en-IN" sz="1100" u="none" strike="noStrike">
                          <a:effectLst/>
                        </a:rPr>
                        <a:t>SR No.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Name(Value)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Type(data type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Size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573896541"/>
                  </a:ext>
                </a:extLst>
              </a:tr>
              <a:tr h="272920">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Id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16344228"/>
                  </a:ext>
                </a:extLst>
              </a:tr>
              <a:tr h="272920">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Room cost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double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79558395"/>
                  </a:ext>
                </a:extLst>
              </a:tr>
              <a:tr h="272920">
                <a:tc>
                  <a:txBody>
                    <a:bodyPr/>
                    <a:lstStyle/>
                    <a:p>
                      <a:pPr algn="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IsAvailable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Bit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980547301"/>
                  </a:ext>
                </a:extLst>
              </a:tr>
              <a:tr h="272920">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Room </a:t>
                      </a:r>
                      <a:r>
                        <a:rPr lang="en-IN" sz="1100" u="none" strike="noStrike" dirty="0" err="1">
                          <a:effectLst/>
                        </a:rPr>
                        <a:t>desc</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005485051"/>
                  </a:ext>
                </a:extLst>
              </a:tr>
              <a:tr h="272920">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Room type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255</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02690656"/>
                  </a:ext>
                </a:extLst>
              </a:tr>
            </a:tbl>
          </a:graphicData>
        </a:graphic>
      </p:graphicFrame>
    </p:spTree>
    <p:extLst>
      <p:ext uri="{BB962C8B-B14F-4D97-AF65-F5344CB8AC3E}">
        <p14:creationId xmlns:p14="http://schemas.microsoft.com/office/powerpoint/2010/main" val="403439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66154" y="113762"/>
            <a:ext cx="1119217"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Index</a:t>
            </a:r>
          </a:p>
        </p:txBody>
      </p:sp>
      <p:sp>
        <p:nvSpPr>
          <p:cNvPr id="4" name="TextBox 3">
            <a:extLst>
              <a:ext uri="{FF2B5EF4-FFF2-40B4-BE49-F238E27FC236}">
                <a16:creationId xmlns="" xmlns:a16="http://schemas.microsoft.com/office/drawing/2014/main" id="{EE9B6866-B53E-4CD1-854F-2104F23FCD9C}"/>
              </a:ext>
            </a:extLst>
          </p:cNvPr>
          <p:cNvSpPr txBox="1"/>
          <p:nvPr/>
        </p:nvSpPr>
        <p:spPr>
          <a:xfrm>
            <a:off x="2659165" y="882158"/>
            <a:ext cx="7852410" cy="5599866"/>
          </a:xfrm>
          <a:prstGeom prst="rect">
            <a:avLst/>
          </a:prstGeom>
          <a:noFill/>
        </p:spPr>
        <p:txBody>
          <a:bodyPr wrap="square">
            <a:spAutoFit/>
          </a:bodyPr>
          <a:lstStyle/>
          <a:p>
            <a:pPr marL="457200" algn="just">
              <a:lnSpc>
                <a:spcPct val="105000"/>
              </a:lnSpc>
            </a:pPr>
            <a:r>
              <a:rPr lang="en-US" sz="1600" b="1" dirty="0">
                <a:latin typeface="Times New Roman" panose="02020603050405020304" pitchFamily="18" charset="0"/>
                <a:ea typeface="SimSun" panose="02010600030101010101" pitchFamily="2" charset="-122"/>
                <a:cs typeface="Mangal" panose="02040503050203030202" pitchFamily="18" charset="0"/>
              </a:rPr>
              <a:t>	</a:t>
            </a:r>
            <a:r>
              <a:rPr lang="en-IN" sz="1600" b="1" dirty="0">
                <a:latin typeface="Times New Roman" panose="02020603050405020304" pitchFamily="18" charset="0"/>
                <a:ea typeface="SimSun" panose="02010600030101010101" pitchFamily="2" charset="-122"/>
                <a:cs typeface="Mangal" panose="02040503050203030202" pitchFamily="18" charset="0"/>
              </a:rPr>
              <a:t>					      </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01.    Introduction</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02.    Problem Statement</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03.    Proposed System</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04.    Objective</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05.    Functional Specification</a:t>
            </a:r>
          </a:p>
          <a:p>
            <a:pPr marL="800100" indent="-342900" algn="just">
              <a:lnSpc>
                <a:spcPct val="105000"/>
              </a:lnSpc>
              <a:buAutoNum type="arabicPeriod" startAt="6"/>
            </a:pPr>
            <a:r>
              <a:rPr lang="en-IN" sz="1600" b="1" dirty="0">
                <a:latin typeface="Times New Roman" panose="02020603050405020304" pitchFamily="18" charset="0"/>
                <a:ea typeface="SimSun" panose="02010600030101010101" pitchFamily="2" charset="-122"/>
                <a:cs typeface="Mangal" panose="02040503050203030202" pitchFamily="18" charset="0"/>
              </a:rPr>
              <a:t>UML Diagram</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           6.1 ER Diagram</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           6.2  Use Case Diagrams</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           6.3  Class Diagram</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           6.4 DFD Diagrams</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           6.5  Activity Diagram</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           6.6  Sequence Diagram</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07.    Database Tables</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08. User Interface</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09.  Admin Interface</a:t>
            </a:r>
          </a:p>
          <a:p>
            <a:pPr marL="457200" algn="just">
              <a:lnSpc>
                <a:spcPct val="105000"/>
              </a:lnSpc>
            </a:pPr>
            <a:r>
              <a:rPr lang="en-IN" sz="1600" b="1" dirty="0">
                <a:latin typeface="Times New Roman" panose="02020603050405020304" pitchFamily="18" charset="0"/>
                <a:ea typeface="SimSun" panose="02010600030101010101" pitchFamily="2" charset="-122"/>
                <a:cs typeface="Mangal" panose="02040503050203030202" pitchFamily="18" charset="0"/>
              </a:rPr>
              <a:t>10. Conclusion </a:t>
            </a:r>
          </a:p>
          <a:p>
            <a:pPr marL="457200" algn="just">
              <a:lnSpc>
                <a:spcPct val="105000"/>
              </a:lnSpc>
            </a:pPr>
            <a:endParaRPr lang="en-IN" sz="1600" b="1" dirty="0">
              <a:latin typeface="Times New Roman" panose="02020603050405020304" pitchFamily="18" charset="0"/>
              <a:ea typeface="SimSun" panose="02010600030101010101" pitchFamily="2" charset="-122"/>
              <a:cs typeface="Mangal" panose="02040503050203030202" pitchFamily="18" charset="0"/>
            </a:endParaRPr>
          </a:p>
          <a:p>
            <a:pPr marL="457200" algn="just">
              <a:lnSpc>
                <a:spcPct val="105000"/>
              </a:lnSpc>
            </a:pPr>
            <a:endParaRPr lang="en-IN" b="1" dirty="0">
              <a:latin typeface="Times New Roman" panose="02020603050405020304" pitchFamily="18" charset="0"/>
              <a:ea typeface="SimSun" panose="02010600030101010101" pitchFamily="2" charset="-122"/>
              <a:cs typeface="Mangal" panose="02040503050203030202" pitchFamily="18" charset="0"/>
            </a:endParaRPr>
          </a:p>
          <a:p>
            <a:pPr marL="457200" algn="just">
              <a:lnSpc>
                <a:spcPct val="105000"/>
              </a:lnSpc>
            </a:pPr>
            <a:endParaRPr lang="en-IN" b="1" dirty="0">
              <a:latin typeface="Times New Roman" panose="02020603050405020304" pitchFamily="18" charset="0"/>
              <a:ea typeface="SimSun" panose="02010600030101010101" pitchFamily="2" charset="-122"/>
              <a:cs typeface="Mangal" panose="02040503050203030202" pitchFamily="18" charset="0"/>
            </a:endParaRPr>
          </a:p>
          <a:p>
            <a:pPr marL="457200" algn="just">
              <a:lnSpc>
                <a:spcPct val="105000"/>
              </a:lnSpc>
            </a:pPr>
            <a:endParaRPr lang="en-IN" b="1" dirty="0">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2114042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CFEF3F8-C691-34A3-C3A5-A6FB63233E5C}"/>
              </a:ext>
            </a:extLst>
          </p:cNvPr>
          <p:cNvSpPr txBox="1"/>
          <p:nvPr/>
        </p:nvSpPr>
        <p:spPr>
          <a:xfrm>
            <a:off x="1651518" y="447869"/>
            <a:ext cx="2099388" cy="369332"/>
          </a:xfrm>
          <a:prstGeom prst="rect">
            <a:avLst/>
          </a:prstGeom>
          <a:noFill/>
        </p:spPr>
        <p:txBody>
          <a:bodyPr wrap="square" rtlCol="0">
            <a:spAutoFit/>
          </a:bodyPr>
          <a:lstStyle/>
          <a:p>
            <a:r>
              <a:rPr lang="en-IN" b="1" u="sng" dirty="0"/>
              <a:t>6)User Registration</a:t>
            </a:r>
          </a:p>
        </p:txBody>
      </p:sp>
      <p:graphicFrame>
        <p:nvGraphicFramePr>
          <p:cNvPr id="3" name="Table 2">
            <a:extLst>
              <a:ext uri="{FF2B5EF4-FFF2-40B4-BE49-F238E27FC236}">
                <a16:creationId xmlns="" xmlns:a16="http://schemas.microsoft.com/office/drawing/2014/main" id="{4CA8F064-05A2-F45D-7421-F4C673C6F225}"/>
              </a:ext>
            </a:extLst>
          </p:cNvPr>
          <p:cNvGraphicFramePr>
            <a:graphicFrameLocks noGrp="1"/>
          </p:cNvGraphicFramePr>
          <p:nvPr>
            <p:extLst>
              <p:ext uri="{D42A27DB-BD31-4B8C-83A1-F6EECF244321}">
                <p14:modId xmlns:p14="http://schemas.microsoft.com/office/powerpoint/2010/main" val="427493897"/>
              </p:ext>
            </p:extLst>
          </p:nvPr>
        </p:nvGraphicFramePr>
        <p:xfrm>
          <a:off x="1726163" y="1169760"/>
          <a:ext cx="6764693" cy="2189259"/>
        </p:xfrm>
        <a:graphic>
          <a:graphicData uri="http://schemas.openxmlformats.org/drawingml/2006/table">
            <a:tbl>
              <a:tblPr>
                <a:tableStyleId>{5C22544A-7EE6-4342-B048-85BDC9FD1C3A}</a:tableStyleId>
              </a:tblPr>
              <a:tblGrid>
                <a:gridCol w="1034093">
                  <a:extLst>
                    <a:ext uri="{9D8B030D-6E8A-4147-A177-3AD203B41FA5}">
                      <a16:colId xmlns="" xmlns:a16="http://schemas.microsoft.com/office/drawing/2014/main" val="1569097086"/>
                    </a:ext>
                  </a:extLst>
                </a:gridCol>
                <a:gridCol w="2391341">
                  <a:extLst>
                    <a:ext uri="{9D8B030D-6E8A-4147-A177-3AD203B41FA5}">
                      <a16:colId xmlns="" xmlns:a16="http://schemas.microsoft.com/office/drawing/2014/main" val="3914700025"/>
                    </a:ext>
                  </a:extLst>
                </a:gridCol>
                <a:gridCol w="2305166">
                  <a:extLst>
                    <a:ext uri="{9D8B030D-6E8A-4147-A177-3AD203B41FA5}">
                      <a16:colId xmlns="" xmlns:a16="http://schemas.microsoft.com/office/drawing/2014/main" val="2711215998"/>
                    </a:ext>
                  </a:extLst>
                </a:gridCol>
                <a:gridCol w="1034093">
                  <a:extLst>
                    <a:ext uri="{9D8B030D-6E8A-4147-A177-3AD203B41FA5}">
                      <a16:colId xmlns="" xmlns:a16="http://schemas.microsoft.com/office/drawing/2014/main" val="1393214545"/>
                    </a:ext>
                  </a:extLst>
                </a:gridCol>
              </a:tblGrid>
              <a:tr h="243251">
                <a:tc>
                  <a:txBody>
                    <a:bodyPr/>
                    <a:lstStyle/>
                    <a:p>
                      <a:pPr algn="l" fontAlgn="b"/>
                      <a:r>
                        <a:rPr lang="en-IN" sz="1100" u="none" strike="noStrike">
                          <a:effectLst/>
                        </a:rPr>
                        <a:t>SR No.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Name(Value)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Type(data type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Size</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631376563"/>
                  </a:ext>
                </a:extLst>
              </a:tr>
              <a:tr h="243251">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Id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int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23872645"/>
                  </a:ext>
                </a:extLst>
              </a:tr>
              <a:tr h="243251">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Email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50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791946819"/>
                  </a:ext>
                </a:extLst>
              </a:tr>
              <a:tr h="243251">
                <a:tc>
                  <a:txBody>
                    <a:bodyPr/>
                    <a:lstStyle/>
                    <a:p>
                      <a:pPr algn="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First Name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2621338"/>
                  </a:ext>
                </a:extLst>
              </a:tr>
              <a:tr h="243251">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Id Card Number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125856177"/>
                  </a:ext>
                </a:extLst>
              </a:tr>
              <a:tr h="243251">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Last Name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58004400"/>
                  </a:ext>
                </a:extLst>
              </a:tr>
              <a:tr h="243251">
                <a:tc>
                  <a:txBody>
                    <a:bodyPr/>
                    <a:lstStyle/>
                    <a:p>
                      <a:pPr algn="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Password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992406941"/>
                  </a:ext>
                </a:extLst>
              </a:tr>
              <a:tr h="243251">
                <a:tc>
                  <a:txBody>
                    <a:bodyPr/>
                    <a:lstStyle/>
                    <a:p>
                      <a:pPr algn="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Phone Number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52787844"/>
                  </a:ext>
                </a:extLst>
              </a:tr>
              <a:tr h="243251">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User Role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varchar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255</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04511116"/>
                  </a:ext>
                </a:extLst>
              </a:tr>
            </a:tbl>
          </a:graphicData>
        </a:graphic>
      </p:graphicFrame>
    </p:spTree>
    <p:extLst>
      <p:ext uri="{BB962C8B-B14F-4D97-AF65-F5344CB8AC3E}">
        <p14:creationId xmlns:p14="http://schemas.microsoft.com/office/powerpoint/2010/main" val="3666974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19F643-AFB3-B4E3-17FB-F07A69713455}"/>
              </a:ext>
            </a:extLst>
          </p:cNvPr>
          <p:cNvSpPr>
            <a:spLocks noGrp="1"/>
          </p:cNvSpPr>
          <p:nvPr>
            <p:ph type="title"/>
          </p:nvPr>
        </p:nvSpPr>
        <p:spPr>
          <a:xfrm>
            <a:off x="838200" y="365126"/>
            <a:ext cx="10515600" cy="521282"/>
          </a:xfrm>
        </p:spPr>
        <p:txBody>
          <a:bodyPr>
            <a:normAutofit fontScale="90000"/>
          </a:bodyPr>
          <a:lstStyle/>
          <a:p>
            <a:r>
              <a:rPr lang="en-IN" u="sng" dirty="0"/>
              <a:t>Home Page :</a:t>
            </a:r>
          </a:p>
        </p:txBody>
      </p:sp>
      <p:pic>
        <p:nvPicPr>
          <p:cNvPr id="4" name="Picture 3">
            <a:extLst>
              <a:ext uri="{FF2B5EF4-FFF2-40B4-BE49-F238E27FC236}">
                <a16:creationId xmlns="" xmlns:a16="http://schemas.microsoft.com/office/drawing/2014/main" id="{EFE2C955-A603-86A0-FE4D-A0C3A918E1AF}"/>
              </a:ext>
            </a:extLst>
          </p:cNvPr>
          <p:cNvPicPr>
            <a:picLocks noChangeAspect="1"/>
          </p:cNvPicPr>
          <p:nvPr/>
        </p:nvPicPr>
        <p:blipFill>
          <a:blip r:embed="rId2"/>
          <a:stretch>
            <a:fillRect/>
          </a:stretch>
        </p:blipFill>
        <p:spPr>
          <a:xfrm>
            <a:off x="1651518" y="1389703"/>
            <a:ext cx="8677469" cy="4675195"/>
          </a:xfrm>
          <a:prstGeom prst="rect">
            <a:avLst/>
          </a:prstGeom>
        </p:spPr>
      </p:pic>
    </p:spTree>
    <p:extLst>
      <p:ext uri="{BB962C8B-B14F-4D97-AF65-F5344CB8AC3E}">
        <p14:creationId xmlns:p14="http://schemas.microsoft.com/office/powerpoint/2010/main" val="2635215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B08556-7144-7B0E-FCDC-739BFBAECA72}"/>
              </a:ext>
            </a:extLst>
          </p:cNvPr>
          <p:cNvSpPr>
            <a:spLocks noGrp="1"/>
          </p:cNvSpPr>
          <p:nvPr>
            <p:ph type="title"/>
          </p:nvPr>
        </p:nvSpPr>
        <p:spPr>
          <a:xfrm>
            <a:off x="838200" y="318473"/>
            <a:ext cx="10515600" cy="717226"/>
          </a:xfrm>
        </p:spPr>
        <p:txBody>
          <a:bodyPr/>
          <a:lstStyle/>
          <a:p>
            <a:r>
              <a:rPr lang="en-IN" u="sng" dirty="0"/>
              <a:t>Customer Login Page :</a:t>
            </a:r>
          </a:p>
        </p:txBody>
      </p:sp>
      <p:pic>
        <p:nvPicPr>
          <p:cNvPr id="4" name="Picture 3">
            <a:extLst>
              <a:ext uri="{FF2B5EF4-FFF2-40B4-BE49-F238E27FC236}">
                <a16:creationId xmlns="" xmlns:a16="http://schemas.microsoft.com/office/drawing/2014/main" id="{A38306A6-49FF-3FFA-EEBA-560357ABB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828" y="1352939"/>
            <a:ext cx="7968343" cy="5070513"/>
          </a:xfrm>
          <a:prstGeom prst="rect">
            <a:avLst/>
          </a:prstGeom>
        </p:spPr>
      </p:pic>
    </p:spTree>
    <p:extLst>
      <p:ext uri="{BB962C8B-B14F-4D97-AF65-F5344CB8AC3E}">
        <p14:creationId xmlns:p14="http://schemas.microsoft.com/office/powerpoint/2010/main" val="139223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D29572-D110-3043-73F1-EB117F3B8F18}"/>
              </a:ext>
            </a:extLst>
          </p:cNvPr>
          <p:cNvSpPr>
            <a:spLocks noGrp="1"/>
          </p:cNvSpPr>
          <p:nvPr>
            <p:ph type="title"/>
          </p:nvPr>
        </p:nvSpPr>
        <p:spPr>
          <a:xfrm>
            <a:off x="838200" y="365126"/>
            <a:ext cx="7092820" cy="866516"/>
          </a:xfrm>
        </p:spPr>
        <p:txBody>
          <a:bodyPr/>
          <a:lstStyle/>
          <a:p>
            <a:r>
              <a:rPr lang="en-IN" u="sng" dirty="0"/>
              <a:t>User Registration:</a:t>
            </a:r>
          </a:p>
        </p:txBody>
      </p:sp>
      <p:pic>
        <p:nvPicPr>
          <p:cNvPr id="4" name="Picture 3">
            <a:extLst>
              <a:ext uri="{FF2B5EF4-FFF2-40B4-BE49-F238E27FC236}">
                <a16:creationId xmlns="" xmlns:a16="http://schemas.microsoft.com/office/drawing/2014/main" id="{14D3D5E5-69D8-2EA8-52CE-3A8CA1DFC852}"/>
              </a:ext>
            </a:extLst>
          </p:cNvPr>
          <p:cNvPicPr>
            <a:picLocks noChangeAspect="1"/>
          </p:cNvPicPr>
          <p:nvPr/>
        </p:nvPicPr>
        <p:blipFill>
          <a:blip r:embed="rId2"/>
          <a:stretch>
            <a:fillRect/>
          </a:stretch>
        </p:blipFill>
        <p:spPr>
          <a:xfrm>
            <a:off x="1278294" y="1474236"/>
            <a:ext cx="9750490" cy="5219803"/>
          </a:xfrm>
          <a:prstGeom prst="rect">
            <a:avLst/>
          </a:prstGeom>
        </p:spPr>
      </p:pic>
    </p:spTree>
    <p:extLst>
      <p:ext uri="{BB962C8B-B14F-4D97-AF65-F5344CB8AC3E}">
        <p14:creationId xmlns:p14="http://schemas.microsoft.com/office/powerpoint/2010/main" val="2851347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BA6AAD-A06D-8515-CAA9-C6E00B6573F8}"/>
              </a:ext>
            </a:extLst>
          </p:cNvPr>
          <p:cNvSpPr>
            <a:spLocks noGrp="1"/>
          </p:cNvSpPr>
          <p:nvPr>
            <p:ph type="title"/>
          </p:nvPr>
        </p:nvSpPr>
        <p:spPr>
          <a:xfrm>
            <a:off x="838200" y="365125"/>
            <a:ext cx="10515600" cy="707895"/>
          </a:xfrm>
        </p:spPr>
        <p:txBody>
          <a:bodyPr/>
          <a:lstStyle/>
          <a:p>
            <a:r>
              <a:rPr lang="en-IN" u="sng" dirty="0"/>
              <a:t>Admin Login :</a:t>
            </a:r>
          </a:p>
        </p:txBody>
      </p:sp>
      <p:pic>
        <p:nvPicPr>
          <p:cNvPr id="4" name="Picture 3">
            <a:extLst>
              <a:ext uri="{FF2B5EF4-FFF2-40B4-BE49-F238E27FC236}">
                <a16:creationId xmlns="" xmlns:a16="http://schemas.microsoft.com/office/drawing/2014/main" id="{BD7B2A1A-E2CE-82C0-AC90-6BACEDC8B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567" y="1287624"/>
            <a:ext cx="8565502" cy="4954556"/>
          </a:xfrm>
          <a:prstGeom prst="rect">
            <a:avLst/>
          </a:prstGeom>
        </p:spPr>
      </p:pic>
    </p:spTree>
    <p:extLst>
      <p:ext uri="{BB962C8B-B14F-4D97-AF65-F5344CB8AC3E}">
        <p14:creationId xmlns:p14="http://schemas.microsoft.com/office/powerpoint/2010/main" val="3213122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002AAF-E8A5-E635-E449-73984D3CBD84}"/>
              </a:ext>
            </a:extLst>
          </p:cNvPr>
          <p:cNvSpPr>
            <a:spLocks noGrp="1"/>
          </p:cNvSpPr>
          <p:nvPr>
            <p:ph type="title"/>
          </p:nvPr>
        </p:nvSpPr>
        <p:spPr>
          <a:xfrm>
            <a:off x="838200" y="374456"/>
            <a:ext cx="10515600" cy="521283"/>
          </a:xfrm>
        </p:spPr>
        <p:txBody>
          <a:bodyPr>
            <a:normAutofit fontScale="90000"/>
          </a:bodyPr>
          <a:lstStyle/>
          <a:p>
            <a:pPr algn="ctr"/>
            <a:r>
              <a:rPr lang="en-IN" u="sng" dirty="0"/>
              <a:t>User Interface</a:t>
            </a:r>
          </a:p>
        </p:txBody>
      </p:sp>
      <p:pic>
        <p:nvPicPr>
          <p:cNvPr id="5" name="Picture 4">
            <a:extLst>
              <a:ext uri="{FF2B5EF4-FFF2-40B4-BE49-F238E27FC236}">
                <a16:creationId xmlns="" xmlns:a16="http://schemas.microsoft.com/office/drawing/2014/main" id="{2BE08C50-39D8-3C2F-AEA2-83F192A8F930}"/>
              </a:ext>
            </a:extLst>
          </p:cNvPr>
          <p:cNvPicPr>
            <a:picLocks noChangeAspect="1"/>
          </p:cNvPicPr>
          <p:nvPr/>
        </p:nvPicPr>
        <p:blipFill>
          <a:blip r:embed="rId2"/>
          <a:stretch>
            <a:fillRect/>
          </a:stretch>
        </p:blipFill>
        <p:spPr>
          <a:xfrm>
            <a:off x="1166328" y="1287624"/>
            <a:ext cx="9526554" cy="5085184"/>
          </a:xfrm>
          <a:prstGeom prst="rect">
            <a:avLst/>
          </a:prstGeom>
        </p:spPr>
      </p:pic>
    </p:spTree>
    <p:extLst>
      <p:ext uri="{BB962C8B-B14F-4D97-AF65-F5344CB8AC3E}">
        <p14:creationId xmlns:p14="http://schemas.microsoft.com/office/powerpoint/2010/main" val="2194034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002AAF-E8A5-E635-E449-73984D3CBD84}"/>
              </a:ext>
            </a:extLst>
          </p:cNvPr>
          <p:cNvSpPr>
            <a:spLocks noGrp="1"/>
          </p:cNvSpPr>
          <p:nvPr>
            <p:ph type="title"/>
          </p:nvPr>
        </p:nvSpPr>
        <p:spPr>
          <a:xfrm>
            <a:off x="838200" y="374456"/>
            <a:ext cx="10515600" cy="521283"/>
          </a:xfrm>
        </p:spPr>
        <p:txBody>
          <a:bodyPr>
            <a:normAutofit fontScale="90000"/>
          </a:bodyPr>
          <a:lstStyle/>
          <a:p>
            <a:r>
              <a:rPr lang="en-IN" u="sng" dirty="0"/>
              <a:t>Booking Room:</a:t>
            </a:r>
          </a:p>
        </p:txBody>
      </p:sp>
      <p:pic>
        <p:nvPicPr>
          <p:cNvPr id="4" name="Picture 3">
            <a:extLst>
              <a:ext uri="{FF2B5EF4-FFF2-40B4-BE49-F238E27FC236}">
                <a16:creationId xmlns="" xmlns:a16="http://schemas.microsoft.com/office/drawing/2014/main" id="{9D25A439-0421-F7C3-6C7D-BB38CFB076CD}"/>
              </a:ext>
            </a:extLst>
          </p:cNvPr>
          <p:cNvPicPr>
            <a:picLocks noChangeAspect="1"/>
          </p:cNvPicPr>
          <p:nvPr/>
        </p:nvPicPr>
        <p:blipFill>
          <a:blip r:embed="rId2"/>
          <a:stretch>
            <a:fillRect/>
          </a:stretch>
        </p:blipFill>
        <p:spPr>
          <a:xfrm>
            <a:off x="1408921" y="1198983"/>
            <a:ext cx="9255969" cy="4669972"/>
          </a:xfrm>
          <a:prstGeom prst="rect">
            <a:avLst/>
          </a:prstGeom>
        </p:spPr>
      </p:pic>
    </p:spTree>
    <p:extLst>
      <p:ext uri="{BB962C8B-B14F-4D97-AF65-F5344CB8AC3E}">
        <p14:creationId xmlns:p14="http://schemas.microsoft.com/office/powerpoint/2010/main" val="2843679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002AAF-E8A5-E635-E449-73984D3CBD84}"/>
              </a:ext>
            </a:extLst>
          </p:cNvPr>
          <p:cNvSpPr>
            <a:spLocks noGrp="1"/>
          </p:cNvSpPr>
          <p:nvPr>
            <p:ph type="title"/>
          </p:nvPr>
        </p:nvSpPr>
        <p:spPr>
          <a:xfrm>
            <a:off x="838200" y="374456"/>
            <a:ext cx="10515600" cy="521283"/>
          </a:xfrm>
        </p:spPr>
        <p:txBody>
          <a:bodyPr>
            <a:normAutofit fontScale="90000"/>
          </a:bodyPr>
          <a:lstStyle/>
          <a:p>
            <a:r>
              <a:rPr lang="en-IN" u="sng" dirty="0"/>
              <a:t>Book Event :</a:t>
            </a:r>
          </a:p>
        </p:txBody>
      </p:sp>
      <p:pic>
        <p:nvPicPr>
          <p:cNvPr id="4" name="Picture 3">
            <a:extLst>
              <a:ext uri="{FF2B5EF4-FFF2-40B4-BE49-F238E27FC236}">
                <a16:creationId xmlns="" xmlns:a16="http://schemas.microsoft.com/office/drawing/2014/main" id="{31FCC1DC-E18F-7222-5333-F25C9A300AAB}"/>
              </a:ext>
            </a:extLst>
          </p:cNvPr>
          <p:cNvPicPr>
            <a:picLocks noChangeAspect="1"/>
          </p:cNvPicPr>
          <p:nvPr/>
        </p:nvPicPr>
        <p:blipFill>
          <a:blip r:embed="rId2"/>
          <a:stretch>
            <a:fillRect/>
          </a:stretch>
        </p:blipFill>
        <p:spPr>
          <a:xfrm>
            <a:off x="1810139" y="1278294"/>
            <a:ext cx="8994710" cy="4777273"/>
          </a:xfrm>
          <a:prstGeom prst="rect">
            <a:avLst/>
          </a:prstGeom>
        </p:spPr>
      </p:pic>
    </p:spTree>
    <p:extLst>
      <p:ext uri="{BB962C8B-B14F-4D97-AF65-F5344CB8AC3E}">
        <p14:creationId xmlns:p14="http://schemas.microsoft.com/office/powerpoint/2010/main" val="609662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002AAF-E8A5-E635-E449-73984D3CBD84}"/>
              </a:ext>
            </a:extLst>
          </p:cNvPr>
          <p:cNvSpPr>
            <a:spLocks noGrp="1"/>
          </p:cNvSpPr>
          <p:nvPr>
            <p:ph type="title"/>
          </p:nvPr>
        </p:nvSpPr>
        <p:spPr>
          <a:xfrm>
            <a:off x="838200" y="374456"/>
            <a:ext cx="10515600" cy="521283"/>
          </a:xfrm>
        </p:spPr>
        <p:txBody>
          <a:bodyPr>
            <a:normAutofit fontScale="90000"/>
          </a:bodyPr>
          <a:lstStyle/>
          <a:p>
            <a:r>
              <a:rPr lang="en-IN" u="sng" dirty="0"/>
              <a:t>Room/Event Details:</a:t>
            </a:r>
          </a:p>
        </p:txBody>
      </p:sp>
      <p:pic>
        <p:nvPicPr>
          <p:cNvPr id="4" name="Picture 3">
            <a:extLst>
              <a:ext uri="{FF2B5EF4-FFF2-40B4-BE49-F238E27FC236}">
                <a16:creationId xmlns="" xmlns:a16="http://schemas.microsoft.com/office/drawing/2014/main" id="{BB47FDC9-7C32-93BD-3A82-711D600A6D08}"/>
              </a:ext>
            </a:extLst>
          </p:cNvPr>
          <p:cNvPicPr>
            <a:picLocks noChangeAspect="1"/>
          </p:cNvPicPr>
          <p:nvPr/>
        </p:nvPicPr>
        <p:blipFill>
          <a:blip r:embed="rId2"/>
          <a:stretch>
            <a:fillRect/>
          </a:stretch>
        </p:blipFill>
        <p:spPr>
          <a:xfrm>
            <a:off x="1436913" y="1222310"/>
            <a:ext cx="9339943" cy="5001208"/>
          </a:xfrm>
          <a:prstGeom prst="rect">
            <a:avLst/>
          </a:prstGeom>
        </p:spPr>
      </p:pic>
    </p:spTree>
    <p:extLst>
      <p:ext uri="{BB962C8B-B14F-4D97-AF65-F5344CB8AC3E}">
        <p14:creationId xmlns:p14="http://schemas.microsoft.com/office/powerpoint/2010/main" val="191975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B16EDC-348A-012C-79B7-EB6ABF38B327}"/>
              </a:ext>
            </a:extLst>
          </p:cNvPr>
          <p:cNvSpPr>
            <a:spLocks noGrp="1"/>
          </p:cNvSpPr>
          <p:nvPr>
            <p:ph type="title"/>
          </p:nvPr>
        </p:nvSpPr>
        <p:spPr>
          <a:xfrm>
            <a:off x="838200" y="653143"/>
            <a:ext cx="10515600" cy="643812"/>
          </a:xfrm>
        </p:spPr>
        <p:txBody>
          <a:bodyPr>
            <a:normAutofit fontScale="90000"/>
          </a:bodyPr>
          <a:lstStyle/>
          <a:p>
            <a:r>
              <a:rPr lang="en-IN" u="sng" dirty="0"/>
              <a:t>Enquiry Now :</a:t>
            </a:r>
            <a:r>
              <a:rPr lang="en-IN" b="1" dirty="0"/>
              <a:t/>
            </a:r>
            <a:br>
              <a:rPr lang="en-IN" b="1" dirty="0"/>
            </a:br>
            <a:endParaRPr lang="en-IN" dirty="0"/>
          </a:p>
        </p:txBody>
      </p:sp>
      <p:pic>
        <p:nvPicPr>
          <p:cNvPr id="4" name="Picture 3">
            <a:extLst>
              <a:ext uri="{FF2B5EF4-FFF2-40B4-BE49-F238E27FC236}">
                <a16:creationId xmlns="" xmlns:a16="http://schemas.microsoft.com/office/drawing/2014/main" id="{804FC9CE-5498-01FA-A934-FD392394EB6E}"/>
              </a:ext>
            </a:extLst>
          </p:cNvPr>
          <p:cNvPicPr>
            <a:picLocks noChangeAspect="1"/>
          </p:cNvPicPr>
          <p:nvPr/>
        </p:nvPicPr>
        <p:blipFill>
          <a:blip r:embed="rId2"/>
          <a:stretch>
            <a:fillRect/>
          </a:stretch>
        </p:blipFill>
        <p:spPr>
          <a:xfrm>
            <a:off x="1250301" y="1296955"/>
            <a:ext cx="9293291" cy="4637314"/>
          </a:xfrm>
          <a:prstGeom prst="rect">
            <a:avLst/>
          </a:prstGeom>
        </p:spPr>
      </p:pic>
    </p:spTree>
    <p:extLst>
      <p:ext uri="{BB962C8B-B14F-4D97-AF65-F5344CB8AC3E}">
        <p14:creationId xmlns:p14="http://schemas.microsoft.com/office/powerpoint/2010/main" val="240579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877151" y="757917"/>
            <a:ext cx="221246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Introduction</a:t>
            </a:r>
          </a:p>
        </p:txBody>
      </p:sp>
      <p:sp>
        <p:nvSpPr>
          <p:cNvPr id="2" name="TextBox 1"/>
          <p:cNvSpPr txBox="1"/>
          <p:nvPr/>
        </p:nvSpPr>
        <p:spPr>
          <a:xfrm>
            <a:off x="1091682" y="1608316"/>
            <a:ext cx="8745328" cy="2611036"/>
          </a:xfrm>
          <a:prstGeom prst="rect">
            <a:avLst/>
          </a:prstGeom>
          <a:noFill/>
        </p:spPr>
        <p:txBody>
          <a:bodyPr wrap="square" rtlCol="0">
            <a:spAutoFit/>
          </a:bodyPr>
          <a:lstStyle/>
          <a:p>
            <a:pPr indent="457200" algn="just">
              <a:lnSpc>
                <a:spcPct val="105000"/>
              </a:lnSpc>
              <a:spcAft>
                <a:spcPts val="800"/>
              </a:spcAft>
            </a:pPr>
            <a:r>
              <a:rPr lang="en-IN" dirty="0">
                <a:solidFill>
                  <a:srgbClr val="000000"/>
                </a:solidFill>
                <a:latin typeface="Times New Roman" panose="02020603050405020304" pitchFamily="18" charset="0"/>
                <a:ea typeface="SimSun" panose="02010600030101010101" pitchFamily="2" charset="-122"/>
                <a:cs typeface="Mangal" panose="02040503050203030202" pitchFamily="18" charset="0"/>
              </a:rPr>
              <a:t>       In the time of emergency, it becomes difficult to approach the right donor. Rare blood groups are not available all the time at all blood banks and recipients find difficulties to track the right blood donor. </a:t>
            </a:r>
            <a:endParaRPr lang="en-IN" dirty="0">
              <a:latin typeface="Calibri" panose="020F0502020204030204" pitchFamily="34" charset="0"/>
              <a:ea typeface="SimSun" panose="02010600030101010101" pitchFamily="2" charset="-122"/>
              <a:cs typeface="Mangal" panose="02040503050203030202" pitchFamily="18" charset="0"/>
            </a:endParaRPr>
          </a:p>
          <a:p>
            <a:pPr indent="457200" algn="just">
              <a:lnSpc>
                <a:spcPct val="105000"/>
              </a:lnSpc>
              <a:spcAft>
                <a:spcPts val="800"/>
              </a:spcAft>
            </a:pPr>
            <a:r>
              <a:rPr lang="en-IN" dirty="0">
                <a:solidFill>
                  <a:srgbClr val="000000"/>
                </a:solidFill>
                <a:latin typeface="Times New Roman" panose="02020603050405020304" pitchFamily="18" charset="0"/>
                <a:ea typeface="SimSun" panose="02010600030101010101" pitchFamily="2" charset="-122"/>
                <a:cs typeface="Mangal" panose="02040503050203030202" pitchFamily="18" charset="0"/>
              </a:rPr>
              <a:t>      To overcome this problem, we proposed Redwings.com. There are many blood donation management systems, but these systems only maintain the information of blood banks and donors. </a:t>
            </a:r>
          </a:p>
          <a:p>
            <a:pPr indent="457200" algn="just">
              <a:lnSpc>
                <a:spcPct val="105000"/>
              </a:lnSpc>
              <a:spcAft>
                <a:spcPts val="800"/>
              </a:spcAft>
            </a:pPr>
            <a:r>
              <a:rPr lang="en-IN" dirty="0">
                <a:solidFill>
                  <a:srgbClr val="000000"/>
                </a:solidFill>
                <a:latin typeface="Times New Roman" panose="02020603050405020304" pitchFamily="18" charset="0"/>
                <a:ea typeface="SimSun" panose="02010600030101010101" pitchFamily="2" charset="-122"/>
                <a:cs typeface="Mangal" panose="02040503050203030202" pitchFamily="18" charset="0"/>
              </a:rPr>
              <a:t>    Our system is easy to maintain all the information about the blood donor and so much more.</a:t>
            </a:r>
            <a:endParaRPr lang="en-IN" dirty="0">
              <a:latin typeface="Calibri" panose="020F0502020204030204" pitchFamily="34"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1663693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FC01F3-C853-D83C-D30F-B49A34709B9A}"/>
              </a:ext>
            </a:extLst>
          </p:cNvPr>
          <p:cNvSpPr>
            <a:spLocks noGrp="1"/>
          </p:cNvSpPr>
          <p:nvPr>
            <p:ph type="title"/>
          </p:nvPr>
        </p:nvSpPr>
        <p:spPr>
          <a:xfrm>
            <a:off x="838200" y="365125"/>
            <a:ext cx="10515600" cy="642581"/>
          </a:xfrm>
        </p:spPr>
        <p:txBody>
          <a:bodyPr>
            <a:normAutofit fontScale="90000"/>
          </a:bodyPr>
          <a:lstStyle/>
          <a:p>
            <a:r>
              <a:rPr lang="en-IN" u="sng" dirty="0"/>
              <a:t>Admin Interface :</a:t>
            </a:r>
          </a:p>
        </p:txBody>
      </p:sp>
      <p:pic>
        <p:nvPicPr>
          <p:cNvPr id="4" name="Picture 3">
            <a:extLst>
              <a:ext uri="{FF2B5EF4-FFF2-40B4-BE49-F238E27FC236}">
                <a16:creationId xmlns="" xmlns:a16="http://schemas.microsoft.com/office/drawing/2014/main" id="{4F94A3CD-E00F-EAD1-ADB0-66DA84BE5F23}"/>
              </a:ext>
            </a:extLst>
          </p:cNvPr>
          <p:cNvPicPr>
            <a:picLocks noChangeAspect="1"/>
          </p:cNvPicPr>
          <p:nvPr/>
        </p:nvPicPr>
        <p:blipFill>
          <a:blip r:embed="rId2"/>
          <a:stretch>
            <a:fillRect/>
          </a:stretch>
        </p:blipFill>
        <p:spPr>
          <a:xfrm>
            <a:off x="1119672" y="1240970"/>
            <a:ext cx="9181323" cy="4870581"/>
          </a:xfrm>
          <a:prstGeom prst="rect">
            <a:avLst/>
          </a:prstGeom>
        </p:spPr>
      </p:pic>
    </p:spTree>
    <p:extLst>
      <p:ext uri="{BB962C8B-B14F-4D97-AF65-F5344CB8AC3E}">
        <p14:creationId xmlns:p14="http://schemas.microsoft.com/office/powerpoint/2010/main" val="585533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A98DA6-D492-A1CE-3721-85E4C33711A1}"/>
              </a:ext>
            </a:extLst>
          </p:cNvPr>
          <p:cNvSpPr>
            <a:spLocks noGrp="1"/>
          </p:cNvSpPr>
          <p:nvPr>
            <p:ph type="title"/>
          </p:nvPr>
        </p:nvSpPr>
        <p:spPr>
          <a:xfrm>
            <a:off x="838200" y="365126"/>
            <a:ext cx="10515600" cy="875846"/>
          </a:xfrm>
        </p:spPr>
        <p:txBody>
          <a:bodyPr/>
          <a:lstStyle/>
          <a:p>
            <a:r>
              <a:rPr lang="en-IN" u="sng" dirty="0"/>
              <a:t>View Reservations :</a:t>
            </a:r>
          </a:p>
        </p:txBody>
      </p:sp>
      <p:pic>
        <p:nvPicPr>
          <p:cNvPr id="4" name="Picture 3">
            <a:extLst>
              <a:ext uri="{FF2B5EF4-FFF2-40B4-BE49-F238E27FC236}">
                <a16:creationId xmlns="" xmlns:a16="http://schemas.microsoft.com/office/drawing/2014/main" id="{33CFB23E-48C5-ED6F-1119-831ABFCAE207}"/>
              </a:ext>
            </a:extLst>
          </p:cNvPr>
          <p:cNvPicPr>
            <a:picLocks noChangeAspect="1"/>
          </p:cNvPicPr>
          <p:nvPr/>
        </p:nvPicPr>
        <p:blipFill>
          <a:blip r:embed="rId2"/>
          <a:stretch>
            <a:fillRect/>
          </a:stretch>
        </p:blipFill>
        <p:spPr>
          <a:xfrm>
            <a:off x="1054358" y="1334278"/>
            <a:ext cx="10067731" cy="5359762"/>
          </a:xfrm>
          <a:prstGeom prst="rect">
            <a:avLst/>
          </a:prstGeom>
        </p:spPr>
      </p:pic>
    </p:spTree>
    <p:extLst>
      <p:ext uri="{BB962C8B-B14F-4D97-AF65-F5344CB8AC3E}">
        <p14:creationId xmlns:p14="http://schemas.microsoft.com/office/powerpoint/2010/main" val="1047041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38F6D3-C676-E492-A510-C7FFCE5B0EBA}"/>
              </a:ext>
            </a:extLst>
          </p:cNvPr>
          <p:cNvSpPr>
            <a:spLocks noGrp="1"/>
          </p:cNvSpPr>
          <p:nvPr>
            <p:ph type="title"/>
          </p:nvPr>
        </p:nvSpPr>
        <p:spPr>
          <a:xfrm>
            <a:off x="838200" y="365125"/>
            <a:ext cx="10515600" cy="614589"/>
          </a:xfrm>
        </p:spPr>
        <p:txBody>
          <a:bodyPr>
            <a:normAutofit fontScale="90000"/>
          </a:bodyPr>
          <a:lstStyle/>
          <a:p>
            <a:r>
              <a:rPr lang="en-IN" u="sng" dirty="0"/>
              <a:t>Room Booking Details :</a:t>
            </a:r>
          </a:p>
        </p:txBody>
      </p:sp>
      <p:pic>
        <p:nvPicPr>
          <p:cNvPr id="4" name="Picture 3">
            <a:extLst>
              <a:ext uri="{FF2B5EF4-FFF2-40B4-BE49-F238E27FC236}">
                <a16:creationId xmlns="" xmlns:a16="http://schemas.microsoft.com/office/drawing/2014/main" id="{03E907B6-FB4D-94C0-3813-FC3DE1A72D31}"/>
              </a:ext>
            </a:extLst>
          </p:cNvPr>
          <p:cNvPicPr>
            <a:picLocks noChangeAspect="1"/>
          </p:cNvPicPr>
          <p:nvPr/>
        </p:nvPicPr>
        <p:blipFill>
          <a:blip r:embed="rId2"/>
          <a:stretch>
            <a:fillRect/>
          </a:stretch>
        </p:blipFill>
        <p:spPr>
          <a:xfrm>
            <a:off x="1194318" y="1166327"/>
            <a:ext cx="9367935" cy="5169160"/>
          </a:xfrm>
          <a:prstGeom prst="rect">
            <a:avLst/>
          </a:prstGeom>
        </p:spPr>
      </p:pic>
    </p:spTree>
    <p:extLst>
      <p:ext uri="{BB962C8B-B14F-4D97-AF65-F5344CB8AC3E}">
        <p14:creationId xmlns:p14="http://schemas.microsoft.com/office/powerpoint/2010/main" val="3629039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B30C76-6D1D-9CC4-B397-606B2E9509F6}"/>
              </a:ext>
            </a:extLst>
          </p:cNvPr>
          <p:cNvSpPr>
            <a:spLocks noGrp="1"/>
          </p:cNvSpPr>
          <p:nvPr>
            <p:ph type="title"/>
          </p:nvPr>
        </p:nvSpPr>
        <p:spPr>
          <a:xfrm>
            <a:off x="838200" y="662473"/>
            <a:ext cx="10515600" cy="513184"/>
          </a:xfrm>
        </p:spPr>
        <p:txBody>
          <a:bodyPr>
            <a:normAutofit fontScale="90000"/>
          </a:bodyPr>
          <a:lstStyle/>
          <a:p>
            <a:r>
              <a:rPr lang="en-IN" u="sng" dirty="0"/>
              <a:t>Customer Enquiries :</a:t>
            </a:r>
            <a:br>
              <a:rPr lang="en-IN" u="sng" dirty="0"/>
            </a:br>
            <a:endParaRPr lang="en-IN" u="sng" dirty="0"/>
          </a:p>
        </p:txBody>
      </p:sp>
      <p:pic>
        <p:nvPicPr>
          <p:cNvPr id="4" name="Picture 3">
            <a:extLst>
              <a:ext uri="{FF2B5EF4-FFF2-40B4-BE49-F238E27FC236}">
                <a16:creationId xmlns="" xmlns:a16="http://schemas.microsoft.com/office/drawing/2014/main" id="{6432274F-D283-694A-66C6-1180044A09A4}"/>
              </a:ext>
            </a:extLst>
          </p:cNvPr>
          <p:cNvPicPr>
            <a:picLocks noChangeAspect="1"/>
          </p:cNvPicPr>
          <p:nvPr/>
        </p:nvPicPr>
        <p:blipFill>
          <a:blip r:embed="rId2"/>
          <a:stretch>
            <a:fillRect/>
          </a:stretch>
        </p:blipFill>
        <p:spPr>
          <a:xfrm>
            <a:off x="1399591" y="1156995"/>
            <a:ext cx="9834466" cy="5019870"/>
          </a:xfrm>
          <a:prstGeom prst="rect">
            <a:avLst/>
          </a:prstGeom>
        </p:spPr>
      </p:pic>
    </p:spTree>
    <p:extLst>
      <p:ext uri="{BB962C8B-B14F-4D97-AF65-F5344CB8AC3E}">
        <p14:creationId xmlns:p14="http://schemas.microsoft.com/office/powerpoint/2010/main" val="2303259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BC5FD0-1B1A-0C7A-5EF1-32440FC90E63}"/>
              </a:ext>
            </a:extLst>
          </p:cNvPr>
          <p:cNvSpPr>
            <a:spLocks noGrp="1"/>
          </p:cNvSpPr>
          <p:nvPr>
            <p:ph type="title"/>
          </p:nvPr>
        </p:nvSpPr>
        <p:spPr>
          <a:xfrm>
            <a:off x="690466" y="197174"/>
            <a:ext cx="10478278" cy="511953"/>
          </a:xfrm>
        </p:spPr>
        <p:txBody>
          <a:bodyPr>
            <a:normAutofit fontScale="90000"/>
          </a:bodyPr>
          <a:lstStyle/>
          <a:p>
            <a:pPr algn="ctr"/>
            <a:r>
              <a:rPr lang="en-IN" sz="4400" dirty="0">
                <a:latin typeface="Times New Roman" panose="02020603050405020304" pitchFamily="18" charset="0"/>
                <a:cs typeface="Times New Roman" panose="02020603050405020304" pitchFamily="18" charset="0"/>
              </a:rPr>
              <a:t>Conclusion </a:t>
            </a:r>
            <a:endParaRPr lang="en-IN" dirty="0"/>
          </a:p>
        </p:txBody>
      </p:sp>
      <p:sp>
        <p:nvSpPr>
          <p:cNvPr id="4" name="TextBox 3">
            <a:extLst>
              <a:ext uri="{FF2B5EF4-FFF2-40B4-BE49-F238E27FC236}">
                <a16:creationId xmlns="" xmlns:a16="http://schemas.microsoft.com/office/drawing/2014/main" id="{08047452-65F6-6932-E177-777E4CBDC891}"/>
              </a:ext>
            </a:extLst>
          </p:cNvPr>
          <p:cNvSpPr txBox="1"/>
          <p:nvPr/>
        </p:nvSpPr>
        <p:spPr>
          <a:xfrm>
            <a:off x="821094" y="1194901"/>
            <a:ext cx="9171991" cy="3139321"/>
          </a:xfrm>
          <a:prstGeom prst="rect">
            <a:avLst/>
          </a:prstGeom>
          <a:noFill/>
        </p:spPr>
        <p:txBody>
          <a:bodyPr wrap="square">
            <a:spAutoFit/>
          </a:bodyPr>
          <a:lstStyle/>
          <a:p>
            <a:r>
              <a:rPr lang="en-IN" b="1" dirty="0">
                <a:latin typeface="Söhne"/>
              </a:rPr>
              <a:t>1.</a:t>
            </a:r>
            <a:r>
              <a:rPr lang="en-IN" sz="1800" b="1" i="0" dirty="0">
                <a:solidFill>
                  <a:schemeClr val="tx1"/>
                </a:solidFill>
                <a:effectLst/>
                <a:latin typeface="Söhne"/>
              </a:rPr>
              <a:t>User-Centric Solution:</a:t>
            </a:r>
          </a:p>
          <a:p>
            <a:pPr marL="0" indent="0">
              <a:buNone/>
            </a:pPr>
            <a:r>
              <a:rPr lang="en-IN" sz="1800" b="1" dirty="0">
                <a:latin typeface="Söhne"/>
              </a:rPr>
              <a:t>        </a:t>
            </a:r>
            <a:r>
              <a:rPr lang="en-US" sz="1800" b="0" i="0" dirty="0">
                <a:solidFill>
                  <a:schemeClr val="tx1"/>
                </a:solidFill>
                <a:effectLst/>
                <a:latin typeface="Söhne"/>
              </a:rPr>
              <a:t>Our platform places users at the forefront, offering intuitive features that streamline the booking process and enhance user engagement</a:t>
            </a:r>
          </a:p>
          <a:p>
            <a:pPr marL="0" indent="0">
              <a:buNone/>
            </a:pPr>
            <a:endParaRPr lang="en-US" sz="1800" b="0" i="0" dirty="0">
              <a:solidFill>
                <a:schemeClr val="tx1"/>
              </a:solidFill>
              <a:effectLst/>
              <a:latin typeface="Söhne"/>
            </a:endParaRPr>
          </a:p>
          <a:p>
            <a:pPr marL="0" indent="0">
              <a:buNone/>
            </a:pPr>
            <a:r>
              <a:rPr lang="en-US" sz="1800" b="1" i="0" dirty="0">
                <a:solidFill>
                  <a:schemeClr val="tx1"/>
                </a:solidFill>
                <a:effectLst/>
                <a:latin typeface="Söhne"/>
              </a:rPr>
              <a:t>2. Seamless Booking Experience:</a:t>
            </a:r>
            <a:endParaRPr lang="en-US" sz="1800" b="0" i="0" dirty="0">
              <a:solidFill>
                <a:schemeClr val="tx1"/>
              </a:solidFill>
              <a:effectLst/>
              <a:latin typeface="Söhne"/>
            </a:endParaRPr>
          </a:p>
          <a:p>
            <a:pPr algn="l">
              <a:buFont typeface="Arial" panose="020B0604020202020204" pitchFamily="34" charset="0"/>
              <a:buChar char="•"/>
            </a:pPr>
            <a:r>
              <a:rPr lang="en-US" sz="1800" b="0" i="0" dirty="0">
                <a:solidFill>
                  <a:schemeClr val="tx1"/>
                </a:solidFill>
                <a:effectLst/>
                <a:latin typeface="Söhne"/>
              </a:rPr>
              <a:t>Users can now enjoy a seamless booking experience, from searching and filtering rooms to secure payment transactions.</a:t>
            </a:r>
          </a:p>
          <a:p>
            <a:pPr algn="l">
              <a:buFont typeface="Arial" panose="020B0604020202020204" pitchFamily="34" charset="0"/>
              <a:buChar char="•"/>
            </a:pPr>
            <a:endParaRPr lang="en-US" sz="1800" b="0" i="0" dirty="0">
              <a:solidFill>
                <a:schemeClr val="tx1"/>
              </a:solidFill>
              <a:effectLst/>
              <a:latin typeface="Söhne"/>
            </a:endParaRPr>
          </a:p>
          <a:p>
            <a:pPr marL="0" indent="0" algn="l">
              <a:buNone/>
            </a:pPr>
            <a:r>
              <a:rPr lang="en-US" b="1" i="0" dirty="0">
                <a:effectLst/>
                <a:latin typeface="Söhne"/>
              </a:rPr>
              <a:t>3</a:t>
            </a:r>
            <a:r>
              <a:rPr lang="en-US" sz="1800" b="1" i="0" dirty="0">
                <a:solidFill>
                  <a:schemeClr val="tx1"/>
                </a:solidFill>
                <a:effectLst/>
                <a:latin typeface="Söhne"/>
              </a:rPr>
              <a:t>. Potential for Growth:</a:t>
            </a:r>
            <a:endParaRPr lang="en-US" sz="1800" b="0" i="0" dirty="0">
              <a:solidFill>
                <a:schemeClr val="tx1"/>
              </a:solidFill>
              <a:effectLst/>
              <a:latin typeface="Söhne"/>
            </a:endParaRPr>
          </a:p>
          <a:p>
            <a:pPr algn="l">
              <a:buFont typeface="Arial" panose="020B0604020202020204" pitchFamily="34" charset="0"/>
              <a:buChar char="•"/>
            </a:pPr>
            <a:r>
              <a:rPr lang="en-US" sz="1800" b="0" i="0" dirty="0">
                <a:solidFill>
                  <a:schemeClr val="tx1"/>
                </a:solidFill>
                <a:effectLst/>
                <a:latin typeface="Söhne"/>
              </a:rPr>
              <a:t>The insights gained from user engagement and feedback provide valuable direction for future enhancements and updates to the platform.</a:t>
            </a:r>
          </a:p>
        </p:txBody>
      </p:sp>
    </p:spTree>
    <p:extLst>
      <p:ext uri="{BB962C8B-B14F-4D97-AF65-F5344CB8AC3E}">
        <p14:creationId xmlns:p14="http://schemas.microsoft.com/office/powerpoint/2010/main" val="3557055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07237" y="2481944"/>
            <a:ext cx="6657207" cy="1862048"/>
          </a:xfrm>
          <a:prstGeom prst="rect">
            <a:avLst/>
          </a:prstGeom>
          <a:noFill/>
        </p:spPr>
        <p:txBody>
          <a:bodyPr wrap="none" rtlCol="0">
            <a:spAutoFit/>
          </a:bodyPr>
          <a:lstStyle/>
          <a:p>
            <a:r>
              <a:rPr lang="en-US" sz="115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88495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318970" y="565892"/>
            <a:ext cx="3318537"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Problem Statement</a:t>
            </a:r>
          </a:p>
        </p:txBody>
      </p:sp>
      <p:sp>
        <p:nvSpPr>
          <p:cNvPr id="4" name="TextBox 3">
            <a:extLst>
              <a:ext uri="{FF2B5EF4-FFF2-40B4-BE49-F238E27FC236}">
                <a16:creationId xmlns="" xmlns:a16="http://schemas.microsoft.com/office/drawing/2014/main" id="{4EB9C946-5D6F-1D13-16BE-B74393F462F1}"/>
              </a:ext>
            </a:extLst>
          </p:cNvPr>
          <p:cNvSpPr txBox="1"/>
          <p:nvPr/>
        </p:nvSpPr>
        <p:spPr>
          <a:xfrm>
            <a:off x="1082351" y="1997839"/>
            <a:ext cx="8201608" cy="2585323"/>
          </a:xfrm>
          <a:prstGeom prst="rect">
            <a:avLst/>
          </a:prstGeom>
          <a:noFill/>
        </p:spPr>
        <p:txBody>
          <a:bodyPr wrap="square">
            <a:spAutoFit/>
          </a:bodyPr>
          <a:lstStyle/>
          <a:p>
            <a:pPr marL="0" indent="0">
              <a:buNone/>
            </a:pPr>
            <a:r>
              <a:rPr lang="en-IN" sz="1800" b="1" i="0" dirty="0">
                <a:effectLst/>
                <a:latin typeface="Söhne"/>
              </a:rPr>
              <a:t>1. Time-Consuming Booking Process:</a:t>
            </a:r>
          </a:p>
          <a:p>
            <a:pPr marL="0" indent="0">
              <a:buNone/>
            </a:pPr>
            <a:r>
              <a:rPr lang="en-IN" sz="1800" dirty="0">
                <a:latin typeface="Söhne"/>
              </a:rPr>
              <a:t>                     Traditional Methods are Time Consuming</a:t>
            </a:r>
            <a:endParaRPr lang="en-IN" sz="1800" i="0" dirty="0">
              <a:effectLst/>
              <a:latin typeface="Söhne"/>
            </a:endParaRPr>
          </a:p>
          <a:p>
            <a:pPr marL="0" indent="0">
              <a:buNone/>
            </a:pPr>
            <a:r>
              <a:rPr lang="en-IN" sz="1800" b="1" i="0" dirty="0">
                <a:effectLst/>
                <a:latin typeface="Söhne"/>
              </a:rPr>
              <a:t>2. Inflexible Payment Options:</a:t>
            </a:r>
          </a:p>
          <a:p>
            <a:pPr marL="0" indent="0">
              <a:buNone/>
            </a:pPr>
            <a:r>
              <a:rPr lang="en-IN" sz="1800" b="1" i="0" dirty="0">
                <a:effectLst/>
                <a:latin typeface="Söhne"/>
              </a:rPr>
              <a:t>                     </a:t>
            </a:r>
            <a:r>
              <a:rPr lang="en-IN" sz="1800" dirty="0">
                <a:effectLst/>
                <a:latin typeface="Söhne"/>
              </a:rPr>
              <a:t>insecure or inflexible payment</a:t>
            </a:r>
          </a:p>
          <a:p>
            <a:pPr marL="0" indent="0">
              <a:buNone/>
            </a:pPr>
            <a:r>
              <a:rPr lang="en-IN" sz="1800" b="1" i="0" dirty="0">
                <a:effectLst/>
                <a:latin typeface="Söhne"/>
              </a:rPr>
              <a:t>3. Limited Access to Information:</a:t>
            </a:r>
            <a:r>
              <a:rPr lang="en-IN" sz="1800" b="0" i="0" dirty="0">
                <a:solidFill>
                  <a:srgbClr val="D1D5DB"/>
                </a:solidFill>
                <a:effectLst/>
                <a:latin typeface="Söhne"/>
              </a:rPr>
              <a:t> </a:t>
            </a:r>
            <a:endParaRPr lang="en-IN" sz="1800" b="1" i="0" dirty="0">
              <a:effectLst/>
              <a:latin typeface="Söhne"/>
            </a:endParaRPr>
          </a:p>
          <a:p>
            <a:pPr marL="0" indent="0">
              <a:buNone/>
            </a:pPr>
            <a:r>
              <a:rPr lang="en-IN" sz="1800" b="1" i="0" dirty="0">
                <a:effectLst/>
                <a:latin typeface="Söhne"/>
              </a:rPr>
              <a:t>                    </a:t>
            </a:r>
            <a:r>
              <a:rPr lang="en-US" sz="1800" b="0" i="0" dirty="0">
                <a:solidFill>
                  <a:schemeClr val="tx1"/>
                </a:solidFill>
                <a:effectLst/>
                <a:latin typeface="Söhne"/>
              </a:rPr>
              <a:t>Offline booking methods limit users' access to comprehensive information</a:t>
            </a:r>
            <a:r>
              <a:rPr lang="en-IN" sz="1800" b="1" i="0" dirty="0">
                <a:solidFill>
                  <a:schemeClr val="tx1"/>
                </a:solidFill>
                <a:effectLst/>
                <a:latin typeface="Söhne"/>
              </a:rPr>
              <a:t>          </a:t>
            </a:r>
          </a:p>
          <a:p>
            <a:pPr marL="0" indent="0">
              <a:buNone/>
            </a:pPr>
            <a:r>
              <a:rPr lang="en-IN" sz="1800" b="1" i="0" dirty="0">
                <a:effectLst/>
                <a:latin typeface="Söhne"/>
              </a:rPr>
              <a:t>4. Lack of Real-Time Updates:</a:t>
            </a:r>
          </a:p>
          <a:p>
            <a:pPr marL="0" indent="0">
              <a:buNone/>
            </a:pPr>
            <a:r>
              <a:rPr lang="en-IN" sz="1800" b="0" i="0" dirty="0">
                <a:solidFill>
                  <a:srgbClr val="D1D5DB"/>
                </a:solidFill>
                <a:effectLst/>
                <a:latin typeface="Söhne"/>
              </a:rPr>
              <a:t>                    </a:t>
            </a:r>
            <a:r>
              <a:rPr lang="en-IN" sz="1800" i="0" dirty="0">
                <a:solidFill>
                  <a:schemeClr val="tx1"/>
                </a:solidFill>
                <a:effectLst/>
                <a:latin typeface="Söhne"/>
              </a:rPr>
              <a:t>Updates may vary</a:t>
            </a:r>
            <a:endParaRPr lang="en-IN" sz="1800" dirty="0">
              <a:solidFill>
                <a:schemeClr val="tx1"/>
              </a:solidFill>
              <a:latin typeface="Söhne"/>
            </a:endParaRPr>
          </a:p>
          <a:p>
            <a:pPr marL="0" indent="0">
              <a:buNone/>
            </a:pPr>
            <a:r>
              <a:rPr lang="en-IN" sz="1800" dirty="0"/>
              <a:t>               </a:t>
            </a:r>
          </a:p>
        </p:txBody>
      </p:sp>
    </p:spTree>
    <p:extLst>
      <p:ext uri="{BB962C8B-B14F-4D97-AF65-F5344CB8AC3E}">
        <p14:creationId xmlns:p14="http://schemas.microsoft.com/office/powerpoint/2010/main" val="177681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44058" y="6581004"/>
            <a:ext cx="2361544" cy="276999"/>
          </a:xfrm>
          <a:prstGeom prst="rect">
            <a:avLst/>
          </a:prstGeom>
          <a:noFill/>
        </p:spPr>
        <p:txBody>
          <a:bodyPr wrap="none" rtlCol="0">
            <a:spAutoFit/>
          </a:bodyPr>
          <a:lstStyle/>
          <a:p>
            <a:r>
              <a:rPr lang="en-US" sz="1200" dirty="0">
                <a:solidFill>
                  <a:schemeClr val="bg1"/>
                </a:solidFill>
                <a:latin typeface="Times New Roman" panose="02020603050405020304" pitchFamily="18" charset="0"/>
                <a:cs typeface="Times New Roman" panose="02020603050405020304" pitchFamily="18" charset="0"/>
              </a:rPr>
              <a:t>Fig. Flowchart of Proposed System</a:t>
            </a:r>
          </a:p>
        </p:txBody>
      </p:sp>
      <p:sp>
        <p:nvSpPr>
          <p:cNvPr id="8" name="TextBox 7"/>
          <p:cNvSpPr txBox="1"/>
          <p:nvPr/>
        </p:nvSpPr>
        <p:spPr>
          <a:xfrm>
            <a:off x="5173508" y="337911"/>
            <a:ext cx="1781257" cy="584775"/>
          </a:xfrm>
          <a:prstGeom prst="rect">
            <a:avLst/>
          </a:prstGeom>
          <a:noFill/>
        </p:spPr>
        <p:txBody>
          <a:bodyPr wrap="none" rtlCol="0">
            <a:spAutoFit/>
          </a:bodyPr>
          <a:lstStyle/>
          <a:p>
            <a:r>
              <a:rPr lang="en-IN" sz="3200" dirty="0">
                <a:latin typeface="Times New Roman" panose="02020603050405020304" pitchFamily="18" charset="0"/>
                <a:cs typeface="Times New Roman" panose="02020603050405020304" pitchFamily="18" charset="0"/>
              </a:rPr>
              <a:t>Objective</a:t>
            </a:r>
            <a:endParaRPr lang="en-US"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F3362921-F3F8-23CF-D510-47C23E25CE09}"/>
              </a:ext>
            </a:extLst>
          </p:cNvPr>
          <p:cNvSpPr txBox="1"/>
          <p:nvPr/>
        </p:nvSpPr>
        <p:spPr>
          <a:xfrm>
            <a:off x="727788" y="1318070"/>
            <a:ext cx="8742783" cy="3579441"/>
          </a:xfrm>
          <a:prstGeom prst="rect">
            <a:avLst/>
          </a:prstGeom>
          <a:noFill/>
        </p:spPr>
        <p:txBody>
          <a:bodyPr wrap="square">
            <a:spAutoFit/>
          </a:bodyPr>
          <a:lstStyle/>
          <a:p>
            <a:pPr>
              <a:lnSpc>
                <a:spcPct val="115000"/>
              </a:lnSpc>
              <a:spcAft>
                <a:spcPts val="10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1) The online Resort Booking System for rooms and events (Web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Applictaion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intended to  provide complete solution.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dirty="0">
                <a:latin typeface="Calibri" panose="020F0502020204030204" pitchFamily="34" charset="0"/>
                <a:ea typeface="Calibri" panose="020F0502020204030204" pitchFamily="34" charset="0"/>
                <a:cs typeface="Times New Roman" panose="02020603050405020304" pitchFamily="18" charset="0"/>
              </a:rPr>
              <a:t>2) </a:t>
            </a:r>
            <a:r>
              <a:rPr lang="en-IN" sz="1800" dirty="0">
                <a:effectLst/>
                <a:latin typeface="Calibri" panose="020F0502020204030204" pitchFamily="34" charset="0"/>
                <a:ea typeface="Calibri" panose="020F0502020204030204" pitchFamily="34" charset="0"/>
                <a:cs typeface="Times New Roman" panose="02020603050405020304" pitchFamily="18" charset="0"/>
              </a:rPr>
              <a:t>For Consumers through  a single Gateway using internet. It will enable  customers to browse through online resort booking  web application and books the resort online without visiting the booking shop physically.</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dirty="0">
                <a:latin typeface="Calibri" panose="020F0502020204030204" pitchFamily="34" charset="0"/>
                <a:ea typeface="Calibri" panose="020F0502020204030204" pitchFamily="34" charset="0"/>
                <a:cs typeface="Times New Roman" panose="02020603050405020304" pitchFamily="18" charset="0"/>
              </a:rPr>
              <a:t>3)</a:t>
            </a:r>
            <a:r>
              <a:rPr lang="en-IN" sz="1800" dirty="0">
                <a:effectLst/>
                <a:latin typeface="Calibri" panose="020F0502020204030204" pitchFamily="34" charset="0"/>
                <a:ea typeface="Calibri" panose="020F0502020204030204" pitchFamily="34" charset="0"/>
                <a:cs typeface="Times New Roman" panose="02020603050405020304" pitchFamily="18" charset="0"/>
              </a:rPr>
              <a:t> This System allows customer to book the room as per their requirements also book the resort for different events for adding or removing from catalogue based on</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their availability. Customer will be able to  review booking  history and may able to cancel booking.</a:t>
            </a:r>
          </a:p>
          <a:p>
            <a:r>
              <a:rPr lang="en-IN" dirty="0">
                <a:latin typeface="Calibri" panose="020F0502020204030204" pitchFamily="34" charset="0"/>
                <a:ea typeface="Calibri" panose="020F0502020204030204" pitchFamily="34" charset="0"/>
                <a:cs typeface="Times New Roman" panose="02020603050405020304" pitchFamily="18" charset="0"/>
              </a:rPr>
              <a:t>4)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System  will be able to show over all booking for different  customer through Customized dashboard.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8452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118BD0A-7CC3-1315-C646-CF3E3104904C}"/>
              </a:ext>
            </a:extLst>
          </p:cNvPr>
          <p:cNvSpPr txBox="1"/>
          <p:nvPr/>
        </p:nvSpPr>
        <p:spPr>
          <a:xfrm>
            <a:off x="2095501" y="1002452"/>
            <a:ext cx="9467850" cy="5975354"/>
          </a:xfrm>
          <a:prstGeom prst="rect">
            <a:avLst/>
          </a:prstGeom>
          <a:noFill/>
        </p:spPr>
        <p:txBody>
          <a:bodyPr wrap="square">
            <a:spAutoFit/>
          </a:bodyPr>
          <a:lstStyle/>
          <a:p>
            <a:pPr marL="127000">
              <a:spcBef>
                <a:spcPts val="450"/>
              </a:spcBef>
            </a:pPr>
            <a:r>
              <a:rPr lang="en-US" u="sng" dirty="0">
                <a:latin typeface="Times New Roman" panose="02020603050405020304" pitchFamily="18" charset="0"/>
                <a:ea typeface="Times New Roman" panose="02020603050405020304" pitchFamily="18" charset="0"/>
              </a:rPr>
              <a:t>Server</a:t>
            </a:r>
            <a:r>
              <a:rPr lang="en-US" u="sng" spc="-25" dirty="0">
                <a:latin typeface="Times New Roman" panose="02020603050405020304" pitchFamily="18" charset="0"/>
                <a:ea typeface="Times New Roman" panose="02020603050405020304" pitchFamily="18" charset="0"/>
              </a:rPr>
              <a:t> </a:t>
            </a:r>
            <a:r>
              <a:rPr lang="en-US" u="sng" dirty="0">
                <a:latin typeface="Times New Roman" panose="02020603050405020304" pitchFamily="18" charset="0"/>
                <a:ea typeface="Times New Roman" panose="02020603050405020304" pitchFamily="18" charset="0"/>
              </a:rPr>
              <a:t>Side:</a:t>
            </a:r>
          </a:p>
          <a:p>
            <a:pPr marL="127000">
              <a:spcBef>
                <a:spcPts val="450"/>
              </a:spcBef>
            </a:pPr>
            <a:endParaRPr lang="en-IN" dirty="0">
              <a:latin typeface="Times New Roman" panose="02020603050405020304" pitchFamily="18" charset="0"/>
              <a:ea typeface="Times New Roman" panose="02020603050405020304" pitchFamily="18" charset="0"/>
            </a:endParaRPr>
          </a:p>
          <a:p>
            <a:pPr marL="127000">
              <a:spcBef>
                <a:spcPts val="450"/>
              </a:spcBef>
            </a:pPr>
            <a:r>
              <a:rPr lang="en-US" b="1" dirty="0">
                <a:latin typeface="Times New Roman" panose="02020603050405020304" pitchFamily="18" charset="0"/>
                <a:ea typeface="Times New Roman" panose="02020603050405020304" pitchFamily="18" charset="0"/>
              </a:rPr>
              <a:t>Processor:</a:t>
            </a:r>
            <a:r>
              <a:rPr lang="en-US" b="1"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Intel®</a:t>
            </a:r>
            <a:r>
              <a:rPr lang="en-US"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Xeon®</a:t>
            </a:r>
            <a:r>
              <a:rPr lang="en-US" spc="-2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processor</a:t>
            </a:r>
            <a:r>
              <a:rPr lang="en-US" spc="-1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3500</a:t>
            </a:r>
            <a:r>
              <a:rPr lang="en-US" spc="-2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series</a:t>
            </a:r>
            <a:endParaRPr lang="en-IN" sz="1600" dirty="0">
              <a:latin typeface="Times New Roman" panose="02020603050405020304" pitchFamily="18" charset="0"/>
              <a:ea typeface="Times New Roman" panose="02020603050405020304" pitchFamily="18" charset="0"/>
            </a:endParaRPr>
          </a:p>
          <a:p>
            <a:pPr marL="127000">
              <a:spcBef>
                <a:spcPts val="890"/>
              </a:spcBef>
            </a:pPr>
            <a:r>
              <a:rPr lang="en-US" b="1" dirty="0">
                <a:latin typeface="Times New Roman" panose="02020603050405020304" pitchFamily="18" charset="0"/>
                <a:ea typeface="Times New Roman" panose="02020603050405020304" pitchFamily="18" charset="0"/>
              </a:rPr>
              <a:t>HDD:</a:t>
            </a:r>
            <a:r>
              <a:rPr lang="en-US" b="1" spc="-2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Minimum 500GB Disk Space</a:t>
            </a:r>
            <a:endParaRPr lang="en-IN" dirty="0">
              <a:latin typeface="Times New Roman" panose="02020603050405020304" pitchFamily="18" charset="0"/>
              <a:ea typeface="Times New Roman" panose="02020603050405020304" pitchFamily="18" charset="0"/>
            </a:endParaRPr>
          </a:p>
          <a:p>
            <a:pPr marL="127000" marR="4620260">
              <a:lnSpc>
                <a:spcPct val="165000"/>
              </a:lnSpc>
              <a:spcBef>
                <a:spcPts val="890"/>
              </a:spcBef>
            </a:pPr>
            <a:r>
              <a:rPr lang="en-US" b="1" dirty="0">
                <a:latin typeface="Times New Roman" panose="02020603050405020304" pitchFamily="18" charset="0"/>
                <a:ea typeface="Times New Roman" panose="02020603050405020304" pitchFamily="18" charset="0"/>
              </a:rPr>
              <a:t>RAM: </a:t>
            </a:r>
            <a:r>
              <a:rPr lang="en-US" dirty="0">
                <a:latin typeface="Times New Roman" panose="02020603050405020304" pitchFamily="18" charset="0"/>
                <a:ea typeface="Times New Roman" panose="02020603050405020304" pitchFamily="18" charset="0"/>
              </a:rPr>
              <a:t>Minimum 4GB</a:t>
            </a:r>
            <a:r>
              <a:rPr lang="en-US" spc="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OS: </a:t>
            </a:r>
            <a:r>
              <a:rPr lang="en-US" dirty="0">
                <a:latin typeface="Times New Roman" panose="02020603050405020304" pitchFamily="18" charset="0"/>
                <a:ea typeface="Times New Roman" panose="02020603050405020304" pitchFamily="18" charset="0"/>
              </a:rPr>
              <a:t>Windows 10Linux 6</a:t>
            </a:r>
            <a:endParaRPr lang="en-IN" sz="1600" dirty="0">
              <a:latin typeface="Times New Roman" panose="02020603050405020304" pitchFamily="18" charset="0"/>
              <a:ea typeface="Times New Roman" panose="02020603050405020304" pitchFamily="18" charset="0"/>
            </a:endParaRPr>
          </a:p>
          <a:p>
            <a:pPr marL="127000" marR="182880">
              <a:lnSpc>
                <a:spcPct val="165000"/>
              </a:lnSpc>
              <a:spcBef>
                <a:spcPts val="890"/>
              </a:spcBef>
            </a:pPr>
            <a:r>
              <a:rPr lang="en-US" b="1" dirty="0">
                <a:latin typeface="Times New Roman" panose="02020603050405020304" pitchFamily="18" charset="0"/>
                <a:ea typeface="Times New Roman" panose="02020603050405020304" pitchFamily="18" charset="0"/>
              </a:rPr>
              <a:t>IDE:</a:t>
            </a:r>
            <a:r>
              <a:rPr lang="en-US" dirty="0">
                <a:latin typeface="Times New Roman" panose="02020603050405020304" pitchFamily="18" charset="0"/>
                <a:ea typeface="Times New Roman" panose="02020603050405020304" pitchFamily="18" charset="0"/>
              </a:rPr>
              <a:t> Open </a:t>
            </a:r>
            <a:r>
              <a:rPr lang="en-US" dirty="0" err="1">
                <a:latin typeface="Times New Roman" panose="02020603050405020304" pitchFamily="18" charset="0"/>
                <a:ea typeface="Times New Roman" panose="02020603050405020304" pitchFamily="18" charset="0"/>
              </a:rPr>
              <a:t>jdk</a:t>
            </a:r>
            <a:r>
              <a:rPr lang="en-US" dirty="0">
                <a:latin typeface="Times New Roman" panose="02020603050405020304" pitchFamily="18" charset="0"/>
                <a:ea typeface="Times New Roman" panose="02020603050405020304" pitchFamily="18" charset="0"/>
              </a:rPr>
              <a:t> 11.0.12 2021-07-20</a:t>
            </a:r>
            <a:endParaRPr lang="en-IN" sz="1600" dirty="0">
              <a:latin typeface="Times New Roman" panose="02020603050405020304" pitchFamily="18" charset="0"/>
              <a:ea typeface="Times New Roman" panose="02020603050405020304" pitchFamily="18" charset="0"/>
            </a:endParaRPr>
          </a:p>
          <a:p>
            <a:pPr marL="127000" marR="182880">
              <a:lnSpc>
                <a:spcPct val="165000"/>
              </a:lnSpc>
              <a:spcBef>
                <a:spcPts val="890"/>
              </a:spcBef>
            </a:pPr>
            <a:r>
              <a:rPr lang="en-US" b="1" dirty="0">
                <a:latin typeface="Times New Roman" panose="02020603050405020304" pitchFamily="18" charset="0"/>
                <a:ea typeface="Times New Roman" panose="02020603050405020304" pitchFamily="18" charset="0"/>
              </a:rPr>
              <a:t>Database:</a:t>
            </a:r>
            <a:r>
              <a:rPr lang="en-US" b="1" spc="-2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MySQL-8.0.30</a:t>
            </a:r>
          </a:p>
          <a:p>
            <a:pPr marL="127000" marR="182880">
              <a:lnSpc>
                <a:spcPct val="165000"/>
              </a:lnSpc>
              <a:spcBef>
                <a:spcPts val="890"/>
              </a:spcBef>
            </a:pPr>
            <a:endParaRPr lang="en-IN" sz="1400" dirty="0">
              <a:latin typeface="Times New Roman" panose="02020603050405020304" pitchFamily="18" charset="0"/>
              <a:ea typeface="Times New Roman" panose="02020603050405020304" pitchFamily="18" charset="0"/>
            </a:endParaRPr>
          </a:p>
          <a:p>
            <a:pPr marL="127000"/>
            <a:r>
              <a:rPr lang="en-US" sz="1600" u="sng" dirty="0">
                <a:latin typeface="Times New Roman" panose="02020603050405020304" pitchFamily="18" charset="0"/>
                <a:ea typeface="Times New Roman" panose="02020603050405020304" pitchFamily="18" charset="0"/>
              </a:rPr>
              <a:t>Client</a:t>
            </a:r>
            <a:r>
              <a:rPr lang="en-US" sz="1600" u="sng" spc="-20" dirty="0">
                <a:latin typeface="Times New Roman" panose="02020603050405020304" pitchFamily="18" charset="0"/>
                <a:ea typeface="Times New Roman" panose="02020603050405020304" pitchFamily="18" charset="0"/>
              </a:rPr>
              <a:t> </a:t>
            </a:r>
            <a:r>
              <a:rPr lang="en-US" sz="1600" u="sng" dirty="0">
                <a:latin typeface="Times New Roman" panose="02020603050405020304" pitchFamily="18" charset="0"/>
                <a:ea typeface="Times New Roman" panose="02020603050405020304" pitchFamily="18" charset="0"/>
              </a:rPr>
              <a:t>Side</a:t>
            </a:r>
            <a:r>
              <a:rPr lang="en-US" sz="1600" u="sng" spc="-25" dirty="0">
                <a:latin typeface="Times New Roman" panose="02020603050405020304" pitchFamily="18" charset="0"/>
                <a:ea typeface="Times New Roman" panose="02020603050405020304" pitchFamily="18" charset="0"/>
              </a:rPr>
              <a:t> </a:t>
            </a:r>
            <a:r>
              <a:rPr lang="en-US" sz="1600" u="sng" dirty="0">
                <a:latin typeface="Times New Roman" panose="02020603050405020304" pitchFamily="18" charset="0"/>
                <a:ea typeface="Times New Roman" panose="02020603050405020304" pitchFamily="18" charset="0"/>
              </a:rPr>
              <a:t>(minimum</a:t>
            </a:r>
            <a:r>
              <a:rPr lang="en-US" sz="1600" u="sng" spc="-15" dirty="0">
                <a:latin typeface="Times New Roman" panose="02020603050405020304" pitchFamily="18" charset="0"/>
                <a:ea typeface="Times New Roman" panose="02020603050405020304" pitchFamily="18" charset="0"/>
              </a:rPr>
              <a:t> </a:t>
            </a:r>
            <a:r>
              <a:rPr lang="en-US" sz="1600" u="sng" dirty="0">
                <a:latin typeface="Times New Roman" panose="02020603050405020304" pitchFamily="18" charset="0"/>
                <a:ea typeface="Times New Roman" panose="02020603050405020304" pitchFamily="18" charset="0"/>
              </a:rPr>
              <a:t>requirement):</a:t>
            </a:r>
            <a:endParaRPr lang="en-IN" sz="1600" dirty="0">
              <a:latin typeface="Times New Roman" panose="02020603050405020304" pitchFamily="18" charset="0"/>
              <a:ea typeface="Times New Roman" panose="02020603050405020304" pitchFamily="18" charset="0"/>
            </a:endParaRPr>
          </a:p>
          <a:p>
            <a:r>
              <a:rPr lang="en-US" sz="1100" dirty="0">
                <a:latin typeface="Times New Roman" panose="02020603050405020304" pitchFamily="18" charset="0"/>
                <a:ea typeface="Times New Roman" panose="02020603050405020304" pitchFamily="18" charset="0"/>
              </a:rPr>
              <a:t> </a:t>
            </a:r>
            <a:endParaRPr lang="en-IN" sz="1600" dirty="0">
              <a:latin typeface="Times New Roman" panose="02020603050405020304" pitchFamily="18" charset="0"/>
              <a:ea typeface="Times New Roman" panose="02020603050405020304" pitchFamily="18" charset="0"/>
            </a:endParaRPr>
          </a:p>
          <a:p>
            <a:pPr marL="127000">
              <a:spcBef>
                <a:spcPts val="1025"/>
              </a:spcBef>
            </a:pPr>
            <a:r>
              <a:rPr lang="en-US" sz="1600" b="1" dirty="0">
                <a:latin typeface="Times New Roman" panose="02020603050405020304" pitchFamily="18" charset="0"/>
                <a:ea typeface="Times New Roman" panose="02020603050405020304" pitchFamily="18" charset="0"/>
              </a:rPr>
              <a:t>Processor:</a:t>
            </a:r>
            <a:r>
              <a:rPr lang="en-US" sz="1600" b="1"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Intel</a:t>
            </a:r>
            <a:r>
              <a:rPr lang="en-US" sz="1600" spc="-2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Dual Core</a:t>
            </a:r>
            <a:endParaRPr lang="en-IN" sz="1400" dirty="0">
              <a:latin typeface="Times New Roman" panose="02020603050405020304" pitchFamily="18" charset="0"/>
              <a:ea typeface="Times New Roman" panose="02020603050405020304" pitchFamily="18" charset="0"/>
            </a:endParaRPr>
          </a:p>
          <a:p>
            <a:pPr marL="127000">
              <a:spcBef>
                <a:spcPts val="915"/>
              </a:spcBef>
            </a:pPr>
            <a:r>
              <a:rPr lang="en-US" sz="1600" b="1" dirty="0">
                <a:latin typeface="Times New Roman" panose="02020603050405020304" pitchFamily="18" charset="0"/>
                <a:ea typeface="Times New Roman" panose="02020603050405020304" pitchFamily="18" charset="0"/>
              </a:rPr>
              <a:t>HDD:</a:t>
            </a:r>
            <a:r>
              <a:rPr lang="en-US" sz="1600" b="1" spc="-2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Minimum 80GB Disk Space</a:t>
            </a:r>
            <a:endParaRPr lang="en-IN" sz="1600" dirty="0">
              <a:latin typeface="Times New Roman" panose="02020603050405020304" pitchFamily="18" charset="0"/>
              <a:ea typeface="Times New Roman" panose="02020603050405020304" pitchFamily="18" charset="0"/>
            </a:endParaRPr>
          </a:p>
          <a:p>
            <a:pPr marL="127000">
              <a:spcBef>
                <a:spcPts val="885"/>
              </a:spcBef>
            </a:pPr>
            <a:r>
              <a:rPr lang="en-US" sz="1600" b="1" dirty="0">
                <a:latin typeface="Times New Roman" panose="02020603050405020304" pitchFamily="18" charset="0"/>
                <a:ea typeface="Times New Roman" panose="02020603050405020304" pitchFamily="18" charset="0"/>
              </a:rPr>
              <a:t>RAM:</a:t>
            </a:r>
            <a:r>
              <a:rPr lang="en-US" sz="1600" b="1" spc="-2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Minimum</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2GB</a:t>
            </a:r>
            <a:endParaRPr lang="en-IN" sz="1400" dirty="0">
              <a:latin typeface="Times New Roman" panose="02020603050405020304" pitchFamily="18" charset="0"/>
              <a:ea typeface="Times New Roman" panose="02020603050405020304" pitchFamily="18" charset="0"/>
            </a:endParaRPr>
          </a:p>
          <a:p>
            <a:pPr marL="127000">
              <a:spcBef>
                <a:spcPts val="900"/>
              </a:spcBef>
            </a:pPr>
            <a:r>
              <a:rPr lang="en-US" sz="1600" b="1" dirty="0">
                <a:latin typeface="Times New Roman" panose="02020603050405020304" pitchFamily="18" charset="0"/>
                <a:ea typeface="Times New Roman" panose="02020603050405020304" pitchFamily="18" charset="0"/>
              </a:rPr>
              <a:t>OS:</a:t>
            </a:r>
            <a:r>
              <a:rPr lang="en-US" sz="1600" b="1"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Windows 7, Linux</a:t>
            </a:r>
            <a:endParaRPr lang="en-IN" sz="1600" dirty="0">
              <a:latin typeface="Times New Roman" panose="02020603050405020304" pitchFamily="18" charset="0"/>
              <a:ea typeface="Times New Roman" panose="02020603050405020304" pitchFamily="18" charset="0"/>
            </a:endParaRPr>
          </a:p>
          <a:p>
            <a:pPr marL="127000" marR="4620260">
              <a:lnSpc>
                <a:spcPct val="165000"/>
              </a:lnSpc>
              <a:spcBef>
                <a:spcPts val="890"/>
              </a:spcBef>
            </a:pPr>
            <a:endParaRPr lang="en-IN" sz="1600" dirty="0">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 xmlns:a16="http://schemas.microsoft.com/office/drawing/2014/main" id="{69E8A4DB-1694-E217-3484-06B348EBA85A}"/>
              </a:ext>
            </a:extLst>
          </p:cNvPr>
          <p:cNvSpPr txBox="1"/>
          <p:nvPr/>
        </p:nvSpPr>
        <p:spPr>
          <a:xfrm>
            <a:off x="3681413" y="224910"/>
            <a:ext cx="5038724" cy="584775"/>
          </a:xfrm>
          <a:prstGeom prst="rect">
            <a:avLst/>
          </a:prstGeom>
          <a:noFill/>
        </p:spPr>
        <p:txBody>
          <a:bodyPr wrap="square">
            <a:spAutoFit/>
          </a:bodyPr>
          <a:lstStyle/>
          <a:p>
            <a:pPr marL="127000" algn="ctr"/>
            <a:r>
              <a:rPr lang="en-US" sz="3200" b="1" u="heavy" dirty="0">
                <a:uFill>
                  <a:solidFill>
                    <a:srgbClr val="000000"/>
                  </a:solidFill>
                </a:uFill>
                <a:latin typeface="Times New Roman" panose="02020603050405020304" pitchFamily="18" charset="0"/>
                <a:ea typeface="Times New Roman" panose="02020603050405020304" pitchFamily="18" charset="0"/>
              </a:rPr>
              <a:t>Operating</a:t>
            </a:r>
            <a:r>
              <a:rPr lang="en-US" sz="3200" b="1" u="heavy" spc="-25" dirty="0">
                <a:uFill>
                  <a:solidFill>
                    <a:srgbClr val="000000"/>
                  </a:solidFill>
                </a:uFill>
                <a:latin typeface="Times New Roman" panose="02020603050405020304" pitchFamily="18" charset="0"/>
                <a:ea typeface="Times New Roman" panose="02020603050405020304" pitchFamily="18" charset="0"/>
              </a:rPr>
              <a:t> </a:t>
            </a:r>
            <a:r>
              <a:rPr lang="en-US" sz="3200" b="1" u="heavy" dirty="0">
                <a:uFill>
                  <a:solidFill>
                    <a:srgbClr val="000000"/>
                  </a:solidFill>
                </a:uFill>
                <a:latin typeface="Times New Roman" panose="02020603050405020304" pitchFamily="18" charset="0"/>
                <a:ea typeface="Times New Roman" panose="02020603050405020304" pitchFamily="18" charset="0"/>
              </a:rPr>
              <a:t>Environment</a:t>
            </a:r>
            <a:endParaRPr lang="en-IN" sz="3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15394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82981" y="2556164"/>
            <a:ext cx="7467600" cy="1143000"/>
          </a:xfrm>
          <a:prstGeom prst="rect">
            <a:avLst/>
          </a:prstGeom>
          <a:ln w="38100">
            <a:solidFill>
              <a:srgbClr val="00B050"/>
            </a:solid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4800" b="1">
                <a:latin typeface="Times New Roman" pitchFamily="18" charset="0"/>
                <a:cs typeface="Times New Roman" pitchFamily="18" charset="0"/>
              </a:rPr>
              <a:t>UML Diagrams</a:t>
            </a:r>
            <a:endParaRPr lang="en-US" sz="4800" b="1" dirty="0">
              <a:latin typeface="Times New Roman" pitchFamily="18" charset="0"/>
              <a:cs typeface="Times New Roman" pitchFamily="18" charset="0"/>
            </a:endParaRPr>
          </a:p>
        </p:txBody>
      </p:sp>
    </p:spTree>
    <p:extLst>
      <p:ext uri="{BB962C8B-B14F-4D97-AF65-F5344CB8AC3E}">
        <p14:creationId xmlns:p14="http://schemas.microsoft.com/office/powerpoint/2010/main" val="1889982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4530" y="260648"/>
            <a:ext cx="7582940" cy="6120680"/>
          </a:xfrm>
          <a:prstGeom prst="rect">
            <a:avLst/>
          </a:prstGeom>
        </p:spPr>
      </p:pic>
      <p:sp>
        <p:nvSpPr>
          <p:cNvPr id="2" name="TextBox 1">
            <a:extLst>
              <a:ext uri="{FF2B5EF4-FFF2-40B4-BE49-F238E27FC236}">
                <a16:creationId xmlns="" xmlns:a16="http://schemas.microsoft.com/office/drawing/2014/main" id="{F03A3EDA-96E5-6F0F-34A8-CE7BCE1E633E}"/>
              </a:ext>
            </a:extLst>
          </p:cNvPr>
          <p:cNvSpPr txBox="1"/>
          <p:nvPr/>
        </p:nvSpPr>
        <p:spPr>
          <a:xfrm flipH="1">
            <a:off x="372290" y="606490"/>
            <a:ext cx="2417563" cy="369332"/>
          </a:xfrm>
          <a:prstGeom prst="rect">
            <a:avLst/>
          </a:prstGeom>
          <a:noFill/>
        </p:spPr>
        <p:txBody>
          <a:bodyPr wrap="square" rtlCol="0">
            <a:spAutoFit/>
          </a:bodyPr>
          <a:lstStyle/>
          <a:p>
            <a:endParaRPr lang="en-IN" dirty="0"/>
          </a:p>
        </p:txBody>
      </p:sp>
      <p:sp>
        <p:nvSpPr>
          <p:cNvPr id="5" name="TextBox 4">
            <a:extLst>
              <a:ext uri="{FF2B5EF4-FFF2-40B4-BE49-F238E27FC236}">
                <a16:creationId xmlns="" xmlns:a16="http://schemas.microsoft.com/office/drawing/2014/main" id="{7C400AA0-AE2C-47C4-8552-0B001ACF643E}"/>
              </a:ext>
            </a:extLst>
          </p:cNvPr>
          <p:cNvSpPr txBox="1"/>
          <p:nvPr/>
        </p:nvSpPr>
        <p:spPr>
          <a:xfrm>
            <a:off x="867747" y="718457"/>
            <a:ext cx="1436783" cy="369332"/>
          </a:xfrm>
          <a:prstGeom prst="rect">
            <a:avLst/>
          </a:prstGeom>
          <a:noFill/>
        </p:spPr>
        <p:txBody>
          <a:bodyPr wrap="square" rtlCol="0">
            <a:spAutoFit/>
          </a:bodyPr>
          <a:lstStyle/>
          <a:p>
            <a:r>
              <a:rPr lang="en-IN" b="1" dirty="0"/>
              <a:t>ER Diagram :</a:t>
            </a:r>
            <a:endParaRPr lang="en-IN" dirty="0"/>
          </a:p>
        </p:txBody>
      </p:sp>
    </p:spTree>
    <p:extLst>
      <p:ext uri="{BB962C8B-B14F-4D97-AF65-F5344CB8AC3E}">
        <p14:creationId xmlns:p14="http://schemas.microsoft.com/office/powerpoint/2010/main" val="327998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b="1" dirty="0"/>
              <a:t>Use Case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555" y="1412777"/>
            <a:ext cx="6438124" cy="4296375"/>
          </a:xfrm>
          <a:prstGeom prst="rect">
            <a:avLst/>
          </a:prstGeom>
        </p:spPr>
      </p:pic>
    </p:spTree>
    <p:extLst>
      <p:ext uri="{BB962C8B-B14F-4D97-AF65-F5344CB8AC3E}">
        <p14:creationId xmlns:p14="http://schemas.microsoft.com/office/powerpoint/2010/main" val="3193574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736</Words>
  <Application>Microsoft Office PowerPoint</Application>
  <PresentationFormat>Custom</PresentationFormat>
  <Paragraphs>299</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Diagram</vt:lpstr>
      <vt:lpstr>DFD Diagram</vt:lpstr>
      <vt:lpstr>1st level Diagram</vt:lpstr>
      <vt:lpstr>PowerPoint Presentation</vt:lpstr>
      <vt:lpstr>Class Diagram : </vt:lpstr>
      <vt:lpstr>Activity  Diagram  For User </vt:lpstr>
      <vt:lpstr>PowerPoint Presentation</vt:lpstr>
      <vt:lpstr>Sequence Diagram :</vt:lpstr>
      <vt:lpstr>PowerPoint Presentation</vt:lpstr>
      <vt:lpstr>PowerPoint Presentation</vt:lpstr>
      <vt:lpstr>PowerPoint Presentation</vt:lpstr>
      <vt:lpstr>PowerPoint Presentation</vt:lpstr>
      <vt:lpstr>Home Page :</vt:lpstr>
      <vt:lpstr>Customer Login Page :</vt:lpstr>
      <vt:lpstr>User Registration:</vt:lpstr>
      <vt:lpstr>Admin Login :</vt:lpstr>
      <vt:lpstr>User Interface</vt:lpstr>
      <vt:lpstr>Booking Room:</vt:lpstr>
      <vt:lpstr>Book Event :</vt:lpstr>
      <vt:lpstr>Room/Event Details:</vt:lpstr>
      <vt:lpstr>Enquiry Now : </vt:lpstr>
      <vt:lpstr>Admin Interface :</vt:lpstr>
      <vt:lpstr>View Reservations :</vt:lpstr>
      <vt:lpstr>Room Booking Details :</vt:lpstr>
      <vt:lpstr>Customer Enquiries : </vt:lpstr>
      <vt:lpstr>Conclusion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Kamble</dc:creator>
  <cp:lastModifiedBy>expert</cp:lastModifiedBy>
  <cp:revision>4</cp:revision>
  <dcterms:created xsi:type="dcterms:W3CDTF">2023-08-29T08:11:19Z</dcterms:created>
  <dcterms:modified xsi:type="dcterms:W3CDTF">2023-08-30T06:19:48Z</dcterms:modified>
</cp:coreProperties>
</file>